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81" r:id="rId4"/>
    <p:sldId id="309" r:id="rId5"/>
    <p:sldId id="297" r:id="rId6"/>
    <p:sldId id="303" r:id="rId7"/>
    <p:sldId id="310" r:id="rId8"/>
    <p:sldId id="312" r:id="rId9"/>
    <p:sldId id="299" r:id="rId10"/>
    <p:sldId id="311" r:id="rId11"/>
    <p:sldId id="313" r:id="rId12"/>
    <p:sldId id="302" r:id="rId13"/>
    <p:sldId id="314" r:id="rId14"/>
    <p:sldId id="298" r:id="rId15"/>
    <p:sldId id="306" r:id="rId16"/>
    <p:sldId id="307" r:id="rId17"/>
    <p:sldId id="304" r:id="rId18"/>
    <p:sldId id="305" r:id="rId19"/>
    <p:sldId id="300" r:id="rId20"/>
    <p:sldId id="301" r:id="rId21"/>
    <p:sldId id="296" r:id="rId22"/>
    <p:sldId id="291" r:id="rId23"/>
    <p:sldId id="292" r:id="rId24"/>
    <p:sldId id="293" r:id="rId25"/>
    <p:sldId id="294" r:id="rId26"/>
    <p:sldId id="295" r:id="rId27"/>
    <p:sldId id="282" r:id="rId28"/>
    <p:sldId id="283" r:id="rId29"/>
    <p:sldId id="277" r:id="rId30"/>
    <p:sldId id="278" r:id="rId31"/>
    <p:sldId id="260" r:id="rId32"/>
    <p:sldId id="259" r:id="rId33"/>
    <p:sldId id="263" r:id="rId34"/>
    <p:sldId id="264" r:id="rId35"/>
    <p:sldId id="288" r:id="rId36"/>
    <p:sldId id="261" r:id="rId37"/>
    <p:sldId id="262" r:id="rId38"/>
    <p:sldId id="266" r:id="rId39"/>
    <p:sldId id="267" r:id="rId40"/>
    <p:sldId id="268" r:id="rId41"/>
    <p:sldId id="269" r:id="rId42"/>
    <p:sldId id="270" r:id="rId43"/>
    <p:sldId id="271" r:id="rId44"/>
    <p:sldId id="272" r:id="rId45"/>
    <p:sldId id="273" r:id="rId46"/>
    <p:sldId id="274" r:id="rId47"/>
    <p:sldId id="275"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B27989-2F78-4643-8501-3C99323FCF23}"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406404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27989-2F78-4643-8501-3C99323FCF23}"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270468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27989-2F78-4643-8501-3C99323FCF23}"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339620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27989-2F78-4643-8501-3C99323FCF23}"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132962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27989-2F78-4643-8501-3C99323FCF23}"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397146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B27989-2F78-4643-8501-3C99323FCF23}"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8275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B27989-2F78-4643-8501-3C99323FCF23}"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276957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B27989-2F78-4643-8501-3C99323FCF23}"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328218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27989-2F78-4643-8501-3C99323FCF23}"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265061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27989-2F78-4643-8501-3C99323FCF23}"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307783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27989-2F78-4643-8501-3C99323FCF23}"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0BAA0-2153-4F0A-8BC2-46BD44F53D24}" type="slidenum">
              <a:rPr lang="en-US" smtClean="0"/>
              <a:t>‹#›</a:t>
            </a:fld>
            <a:endParaRPr lang="en-US"/>
          </a:p>
        </p:txBody>
      </p:sp>
    </p:spTree>
    <p:extLst>
      <p:ext uri="{BB962C8B-B14F-4D97-AF65-F5344CB8AC3E}">
        <p14:creationId xmlns:p14="http://schemas.microsoft.com/office/powerpoint/2010/main" val="100836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27989-2F78-4643-8501-3C99323FCF23}" type="datetimeFigureOut">
              <a:rPr lang="en-US" smtClean="0"/>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0BAA0-2153-4F0A-8BC2-46BD44F53D24}" type="slidenum">
              <a:rPr lang="en-US" smtClean="0"/>
              <a:t>‹#›</a:t>
            </a:fld>
            <a:endParaRPr lang="en-US"/>
          </a:p>
        </p:txBody>
      </p:sp>
    </p:spTree>
    <p:extLst>
      <p:ext uri="{BB962C8B-B14F-4D97-AF65-F5344CB8AC3E}">
        <p14:creationId xmlns:p14="http://schemas.microsoft.com/office/powerpoint/2010/main" val="316392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life.gaiam.com/article/10-ways-detoxify-your-bod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aiam.com/home-cleaning/?code=WG137SPRTAPEMACS&amp;extcmp=life_prod" TargetMode="External"/><Relationship Id="rId2" Type="http://schemas.openxmlformats.org/officeDocument/2006/relationships/hyperlink" Target="http://life.gaiam.com/article/whats-so-bad-about-chemical-cleaning-produc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aiam.com/qigong-for-detox-dvd/05-52885.html?code=WG137SPRTAPEMACS&amp;extcmp=life_prod" TargetMode="External"/><Relationship Id="rId2" Type="http://schemas.openxmlformats.org/officeDocument/2006/relationships/hyperlink" Target="http://www.gaiam.com/seane-corn-detox-flow-yoga-dvd/05-58587.html?code=WG137SPRTAPEMACS&amp;extcmp=life_prod" TargetMode="External"/><Relationship Id="rId1" Type="http://schemas.openxmlformats.org/officeDocument/2006/relationships/slideLayout" Target="../slideLayouts/slideLayout2.xml"/><Relationship Id="rId4" Type="http://schemas.openxmlformats.org/officeDocument/2006/relationships/hyperlink" Target="http://life.gaiam.com/article/meditation-101-techniques-benefits-beginner-s-how"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life.gaiam.com/article/post-detox-dilemma-breaking-clean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aiam.com/d-tox-foot-spa/15-0963,default,pd.html?code=WG137SPRTAPEMACS&amp;extcmp=life_prod" TargetMode="External"/><Relationship Id="rId2" Type="http://schemas.openxmlformats.org/officeDocument/2006/relationships/hyperlink" Target="http://www.gaiam.com/stimulite-bath-mitt/15-1054,default,pd.html?code=WG137SPRTAPEMACS&amp;extcmp=life_pro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oscareno.com/" TargetMode="External"/><Relationship Id="rId2" Type="http://schemas.openxmlformats.org/officeDocument/2006/relationships/hyperlink" Target="http://www.diabetes.org/mfa-recipes/meal-plans/2014-01-mp-gluten-free.html" TargetMode="External"/><Relationship Id="rId1" Type="http://schemas.openxmlformats.org/officeDocument/2006/relationships/slideLayout" Target="../slideLayouts/slideLayout2.xml"/><Relationship Id="rId6" Type="http://schemas.openxmlformats.org/officeDocument/2006/relationships/hyperlink" Target="https://www.facebook.com/liz.jones.1441810" TargetMode="External"/><Relationship Id="rId5" Type="http://schemas.openxmlformats.org/officeDocument/2006/relationships/hyperlink" Target="http://www.lizjones.org/" TargetMode="External"/><Relationship Id="rId4" Type="http://schemas.openxmlformats.org/officeDocument/2006/relationships/hyperlink" Target="http://bodyforlife.com/library/recipes#pg-1"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Healthier Cocktails and Treats </a:t>
            </a:r>
            <a:br>
              <a:rPr lang="en-US" dirty="0" smtClean="0"/>
            </a:br>
            <a:r>
              <a:rPr lang="en-US" dirty="0" smtClean="0"/>
              <a:t>for the Holidays</a:t>
            </a:r>
            <a:endParaRPr lang="en-US" dirty="0"/>
          </a:p>
        </p:txBody>
      </p:sp>
      <p:sp>
        <p:nvSpPr>
          <p:cNvPr id="3" name="Content Placeholder 2"/>
          <p:cNvSpPr>
            <a:spLocks noGrp="1"/>
          </p:cNvSpPr>
          <p:nvPr>
            <p:ph idx="1"/>
          </p:nvPr>
        </p:nvSpPr>
        <p:spPr/>
        <p:txBody>
          <a:bodyPr/>
          <a:lstStyle/>
          <a:p>
            <a:pPr marL="0" indent="0" algn="ctr">
              <a:buNone/>
            </a:pPr>
            <a:r>
              <a:rPr lang="en-US" dirty="0" smtClean="0"/>
              <a:t>Liz Jones</a:t>
            </a:r>
          </a:p>
          <a:p>
            <a:pPr marL="0" indent="0" algn="ctr">
              <a:buNone/>
            </a:pPr>
            <a:r>
              <a:rPr lang="en-US" sz="2000" i="1" dirty="0" smtClean="0"/>
              <a:t>MAOL, BA, RYT, CPT</a:t>
            </a:r>
          </a:p>
          <a:p>
            <a:pPr marL="0" indent="0" algn="ctr">
              <a:buNone/>
            </a:pPr>
            <a:r>
              <a:rPr lang="en-US" sz="2000" i="1" dirty="0" smtClean="0"/>
              <a:t>Wellness Coordinator, Personal Trainer, </a:t>
            </a:r>
          </a:p>
          <a:p>
            <a:pPr marL="0" indent="0" algn="ctr">
              <a:buNone/>
            </a:pPr>
            <a:r>
              <a:rPr lang="en-US" sz="2000" i="1" dirty="0" smtClean="0"/>
              <a:t>Wellness Consultant and Coach</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429001"/>
            <a:ext cx="4907055" cy="2872652"/>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81000"/>
            <a:ext cx="94191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27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“regular” margarita</a:t>
            </a:r>
            <a:endParaRPr lang="en-US" dirty="0"/>
          </a:p>
        </p:txBody>
      </p:sp>
      <p:pic>
        <p:nvPicPr>
          <p:cNvPr id="15361" name="Picture 1" descr="https://d1nept1345ks2.cloudfront.net/static/images/icons/myfs_darkc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1463675"/>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d1nept1345ks2.cloudfront.net/static/images/icons/myfs_darkc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1463675"/>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1981200"/>
            <a:ext cx="8229600" cy="4144963"/>
          </a:xfrm>
        </p:spPr>
        <p:txBody>
          <a:bodyPr/>
          <a:lstStyle/>
          <a:p>
            <a:r>
              <a:rPr lang="en-US" dirty="0"/>
              <a:t>Choose to enjoy this refreshing classic on the rocks and you will consume 1113 calories, no fat, 50 grams of carbohydrates and no protein. </a:t>
            </a:r>
            <a:endParaRPr lang="en-US" dirty="0" smtClean="0"/>
          </a:p>
          <a:p>
            <a:endParaRPr lang="en-US" dirty="0"/>
          </a:p>
          <a:p>
            <a:r>
              <a:rPr lang="en-US" dirty="0" smtClean="0"/>
              <a:t>Not </a:t>
            </a:r>
            <a:r>
              <a:rPr lang="en-US" dirty="0"/>
              <a:t>counting the salt on the rim, you will consume almost two times the RDA for sodium and 31 grams of sugar.</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
            <a:ext cx="110841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84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Agave and orange juice margarita</a:t>
            </a:r>
            <a:endParaRPr lang="en-US" dirty="0"/>
          </a:p>
        </p:txBody>
      </p:sp>
      <p:sp>
        <p:nvSpPr>
          <p:cNvPr id="3" name="Content Placeholder 2"/>
          <p:cNvSpPr>
            <a:spLocks noGrp="1"/>
          </p:cNvSpPr>
          <p:nvPr>
            <p:ph idx="1"/>
          </p:nvPr>
        </p:nvSpPr>
        <p:spPr/>
        <p:txBody>
          <a:bodyPr/>
          <a:lstStyle/>
          <a:p>
            <a:r>
              <a:rPr lang="en-US" dirty="0"/>
              <a:t>Calories: </a:t>
            </a:r>
            <a:r>
              <a:rPr lang="en-US" dirty="0" smtClean="0"/>
              <a:t>184</a:t>
            </a:r>
          </a:p>
          <a:p>
            <a:r>
              <a:rPr lang="en-US" dirty="0" smtClean="0"/>
              <a:t>Sugar</a:t>
            </a:r>
            <a:r>
              <a:rPr lang="en-US" dirty="0"/>
              <a:t>: 9 grams</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514600"/>
            <a:ext cx="2334777" cy="349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15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pPr marL="0" indent="0">
              <a:buNone/>
            </a:pPr>
            <a:r>
              <a:rPr lang="en-US" u="sng" dirty="0"/>
              <a:t>Margarita</a:t>
            </a:r>
          </a:p>
          <a:p>
            <a:pPr marL="0" indent="0">
              <a:buNone/>
            </a:pPr>
            <a:r>
              <a:rPr lang="en-US" dirty="0" smtClean="0"/>
              <a:t>2 </a:t>
            </a:r>
            <a:r>
              <a:rPr lang="en-US" dirty="0"/>
              <a:t>ounces (1/4 cup) </a:t>
            </a:r>
            <a:r>
              <a:rPr lang="en-US" dirty="0" smtClean="0"/>
              <a:t>tequila</a:t>
            </a:r>
            <a:endParaRPr lang="en-US" dirty="0"/>
          </a:p>
          <a:p>
            <a:pPr marL="0" indent="0">
              <a:buNone/>
            </a:pPr>
            <a:r>
              <a:rPr lang="en-US" dirty="0"/>
              <a:t>1½ ounces (3 tablespoons/about 1½ small limes) fresh lime juice</a:t>
            </a:r>
          </a:p>
          <a:p>
            <a:pPr marL="0" indent="0">
              <a:buNone/>
            </a:pPr>
            <a:r>
              <a:rPr lang="en-US" dirty="0"/>
              <a:t>1 ounce (2 tablespoons/about ½ of a medium orange) fresh orange juice</a:t>
            </a:r>
          </a:p>
          <a:p>
            <a:pPr marL="0" indent="0">
              <a:buNone/>
            </a:pPr>
            <a:r>
              <a:rPr lang="en-US" dirty="0"/>
              <a:t>1 teaspoon light agave nectar</a:t>
            </a:r>
          </a:p>
          <a:p>
            <a:pPr marL="0" indent="0">
              <a:buNone/>
            </a:pPr>
            <a:r>
              <a:rPr lang="en-US" dirty="0"/>
              <a:t>1 lime wedge or round, for </a:t>
            </a:r>
            <a:r>
              <a:rPr lang="en-US" dirty="0" smtClean="0"/>
              <a:t>garnish</a:t>
            </a:r>
          </a:p>
          <a:p>
            <a:pPr marL="0" indent="0">
              <a:buNone/>
            </a:pPr>
            <a:endParaRPr lang="en-US" dirty="0"/>
          </a:p>
          <a:p>
            <a:pPr marL="0" indent="0">
              <a:buNone/>
            </a:pPr>
            <a:r>
              <a:rPr lang="en-US" dirty="0"/>
              <a:t>Instructions</a:t>
            </a:r>
          </a:p>
          <a:p>
            <a:pPr marL="0" indent="0">
              <a:buNone/>
            </a:pPr>
            <a:r>
              <a:rPr lang="en-US" dirty="0" smtClean="0"/>
              <a:t>Optional: salt rim</a:t>
            </a:r>
          </a:p>
          <a:p>
            <a:pPr marL="0" indent="0">
              <a:buNone/>
            </a:pPr>
            <a:endParaRPr lang="en-US" dirty="0" smtClean="0"/>
          </a:p>
          <a:p>
            <a:pPr marL="0" indent="0">
              <a:buNone/>
            </a:pPr>
            <a:endParaRPr lang="en-US" dirty="0"/>
          </a:p>
          <a:p>
            <a:pPr marL="0" indent="0">
              <a:buNone/>
            </a:pPr>
            <a:r>
              <a:rPr lang="en-US" dirty="0"/>
              <a:t>Fill a small cocktail shaker with ice. Pour in the tequila, freshly squeezed lime and orange juice and agave nectar. Put on the lid and shake for 30 seconds. Strain the liquid into your glass and garnish with a slice of lime.</a:t>
            </a:r>
          </a:p>
          <a:p>
            <a:pPr marL="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9918" y="2133599"/>
            <a:ext cx="1756282" cy="241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54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Stevia is a great, low calorie option</a:t>
            </a:r>
            <a:endParaRPr lang="en-US" dirty="0"/>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3818" y="1905000"/>
            <a:ext cx="4320381" cy="432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77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choices</a:t>
            </a:r>
            <a:endParaRPr lang="en-US" dirty="0"/>
          </a:p>
        </p:txBody>
      </p:sp>
      <p:sp>
        <p:nvSpPr>
          <p:cNvPr id="3" name="Content Placeholder 2"/>
          <p:cNvSpPr>
            <a:spLocks noGrp="1"/>
          </p:cNvSpPr>
          <p:nvPr>
            <p:ph idx="1"/>
          </p:nvPr>
        </p:nvSpPr>
        <p:spPr/>
        <p:txBody>
          <a:bodyPr/>
          <a:lstStyle/>
          <a:p>
            <a:r>
              <a:rPr lang="en-US" dirty="0" smtClean="0"/>
              <a:t>Merlot</a:t>
            </a:r>
          </a:p>
          <a:p>
            <a:r>
              <a:rPr lang="en-US" dirty="0" smtClean="0"/>
              <a:t>Brut</a:t>
            </a:r>
          </a:p>
          <a:p>
            <a:r>
              <a:rPr lang="en-US" dirty="0" smtClean="0"/>
              <a:t>Bloody Mary (low sodium or homemade mix)</a:t>
            </a:r>
          </a:p>
          <a:p>
            <a:r>
              <a:rPr lang="en-US" dirty="0" smtClean="0"/>
              <a:t>Vodka Soda (choose low sodium soda water)</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164" y="4267200"/>
            <a:ext cx="3374080" cy="22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69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Merlot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346941"/>
              </p:ext>
            </p:extLst>
          </p:nvPr>
        </p:nvGraphicFramePr>
        <p:xfrm>
          <a:off x="457200" y="2811621"/>
          <a:ext cx="8229600" cy="1828800"/>
        </p:xfrm>
        <a:graphic>
          <a:graphicData uri="http://schemas.openxmlformats.org/drawingml/2006/table">
            <a:tbl>
              <a:tblPr/>
              <a:tblGrid>
                <a:gridCol w="4114800"/>
                <a:gridCol w="4114800"/>
              </a:tblGrid>
              <a:tr h="0">
                <a:tc>
                  <a:txBody>
                    <a:bodyPr/>
                    <a:lstStyle/>
                    <a:p>
                      <a:endParaRPr lang="en-US" dirty="0"/>
                    </a:p>
                  </a:txBody>
                  <a:tcPr anchor="ctr">
                    <a:lnL>
                      <a:noFill/>
                    </a:lnL>
                    <a:lnR>
                      <a:noFill/>
                    </a:lnR>
                    <a:lnT>
                      <a:noFill/>
                    </a:lnT>
                    <a:lnB>
                      <a:noFill/>
                    </a:lnB>
                  </a:tcPr>
                </a:tc>
                <a:tc>
                  <a:txBody>
                    <a:bodyPr/>
                    <a:lstStyle/>
                    <a:p>
                      <a:endParaRPr lang="en-US"/>
                    </a:p>
                  </a:txBody>
                  <a:tcPr anchor="ctr">
                    <a:lnL>
                      <a:noFill/>
                    </a:lnL>
                    <a:lnR>
                      <a:noFill/>
                    </a:lnR>
                    <a:lnT>
                      <a:noFill/>
                    </a:lnT>
                    <a:lnB>
                      <a:noFill/>
                    </a:lnB>
                  </a:tcPr>
                </a:tc>
              </a:tr>
              <a:tr h="0">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r>
              <a:tr h="0">
                <a:tc>
                  <a:txBody>
                    <a:bodyPr/>
                    <a:lstStyle/>
                    <a:p>
                      <a:endParaRPr lang="en-US"/>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r>
              <a:tr h="0">
                <a:tc>
                  <a:txBody>
                    <a:bodyPr/>
                    <a:lstStyle/>
                    <a:p>
                      <a:endParaRPr lang="en-US"/>
                    </a:p>
                  </a:txBody>
                  <a:tcPr anchor="ctr">
                    <a:lnL>
                      <a:noFill/>
                    </a:lnL>
                    <a:lnR>
                      <a:noFill/>
                    </a:lnR>
                    <a:lnT>
                      <a:noFill/>
                    </a:lnT>
                    <a:lnB>
                      <a:noFill/>
                    </a:lnB>
                  </a:tcPr>
                </a:tc>
                <a:tc>
                  <a:txBody>
                    <a:bodyPr/>
                    <a:lstStyle/>
                    <a:p>
                      <a:r>
                        <a:rPr lang="en-US" dirty="0"/>
                        <a:t>4 % </a:t>
                      </a:r>
                    </a:p>
                  </a:txBody>
                  <a:tcPr anchor="ctr">
                    <a:lnL>
                      <a:noFill/>
                    </a:lnL>
                    <a:lnR>
                      <a:noFill/>
                    </a:lnR>
                    <a:lnT>
                      <a:noFill/>
                    </a:lnT>
                    <a:lnB>
                      <a:noFill/>
                    </a:lnB>
                  </a:tcPr>
                </a:tc>
              </a:tr>
              <a:tr h="0">
                <a:tc gridSpan="2">
                  <a:txBody>
                    <a:bodyPr/>
                    <a:lstStyle/>
                    <a:p>
                      <a:endParaRPr lang="en-US" dirty="0"/>
                    </a:p>
                  </a:txBody>
                  <a:tcPr anchor="ctr">
                    <a:lnL>
                      <a:noFill/>
                    </a:lnL>
                    <a:lnR>
                      <a:noFill/>
                    </a:lnR>
                    <a:lnT>
                      <a:noFill/>
                    </a:lnT>
                    <a:lnB>
                      <a:noFill/>
                    </a:lnB>
                  </a:tcPr>
                </a:tc>
                <a:tc hMerge="1">
                  <a:txBody>
                    <a:bodyPr/>
                    <a:lstStyle/>
                    <a:p>
                      <a:endParaRPr lang="en-US"/>
                    </a:p>
                  </a:txBody>
                  <a:tcPr/>
                </a:tc>
              </a:tr>
            </a:tbl>
          </a:graphicData>
        </a:graphic>
      </p:graphicFrame>
      <p:graphicFrame>
        <p:nvGraphicFramePr>
          <p:cNvPr id="7" name="Content Placeholder 6"/>
          <p:cNvGraphicFramePr>
            <a:graphicFrameLocks noGrp="1"/>
          </p:cNvGraphicFramePr>
          <p:nvPr>
            <p:ph idx="1"/>
          </p:nvPr>
        </p:nvGraphicFramePr>
        <p:xfrm>
          <a:off x="457200" y="1668621"/>
          <a:ext cx="8229600" cy="4389120"/>
        </p:xfrm>
        <a:graphic>
          <a:graphicData uri="http://schemas.openxmlformats.org/drawingml/2006/table">
            <a:tbl>
              <a:tblPr/>
              <a:tblGrid>
                <a:gridCol w="2957512"/>
                <a:gridCol w="2636044"/>
                <a:gridCol w="2636044"/>
              </a:tblGrid>
              <a:tr h="0">
                <a:tc>
                  <a:txBody>
                    <a:bodyPr/>
                    <a:lstStyle/>
                    <a:p>
                      <a:r>
                        <a:rPr lang="en-US"/>
                        <a:t>Calories</a:t>
                      </a:r>
                    </a:p>
                  </a:txBody>
                  <a:tcPr anchor="ctr">
                    <a:lnL>
                      <a:noFill/>
                    </a:lnL>
                    <a:lnR>
                      <a:noFill/>
                    </a:lnR>
                    <a:lnT>
                      <a:noFill/>
                    </a:lnT>
                    <a:lnB>
                      <a:noFill/>
                    </a:lnB>
                  </a:tcPr>
                </a:tc>
                <a:tc>
                  <a:txBody>
                    <a:bodyPr/>
                    <a:lstStyle/>
                    <a:p>
                      <a:r>
                        <a:rPr lang="en-US"/>
                        <a:t>123 Cal</a:t>
                      </a:r>
                    </a:p>
                  </a:txBody>
                  <a:tcPr anchor="ctr">
                    <a:lnL>
                      <a:noFill/>
                    </a:lnL>
                    <a:lnR>
                      <a:noFill/>
                    </a:lnR>
                    <a:lnT>
                      <a:noFill/>
                    </a:lnT>
                    <a:lnB>
                      <a:noFill/>
                    </a:lnB>
                  </a:tcPr>
                </a:tc>
                <a:tc>
                  <a:txBody>
                    <a:bodyPr/>
                    <a:lstStyle/>
                    <a:p>
                      <a:r>
                        <a:rPr lang="en-US"/>
                        <a:t>6.15 %</a:t>
                      </a:r>
                    </a:p>
                  </a:txBody>
                  <a:tcPr anchor="ctr">
                    <a:lnL>
                      <a:noFill/>
                    </a:lnL>
                    <a:lnR>
                      <a:noFill/>
                    </a:lnR>
                    <a:lnT>
                      <a:noFill/>
                    </a:lnT>
                    <a:lnB>
                      <a:noFill/>
                    </a:lnB>
                  </a:tcPr>
                </a:tc>
              </a:tr>
              <a:tr h="0">
                <a:tc>
                  <a:txBody>
                    <a:bodyPr/>
                    <a:lstStyle/>
                    <a:p>
                      <a:r>
                        <a:rPr lang="en-US"/>
                        <a:t>Calories from Fat</a:t>
                      </a:r>
                    </a:p>
                  </a:txBody>
                  <a:tcPr anchor="ctr">
                    <a:lnL>
                      <a:noFill/>
                    </a:lnL>
                    <a:lnR>
                      <a:noFill/>
                    </a:lnR>
                    <a:lnT>
                      <a:noFill/>
                    </a:lnT>
                    <a:lnB>
                      <a:noFill/>
                    </a:lnB>
                  </a:tcPr>
                </a:tc>
                <a:tc>
                  <a:txBody>
                    <a:bodyPr/>
                    <a:lstStyle/>
                    <a:p>
                      <a:r>
                        <a:rPr lang="en-US"/>
                        <a:t>0 Cal</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r>
              <a:tr h="0">
                <a:tc>
                  <a:txBody>
                    <a:bodyPr/>
                    <a:lstStyle/>
                    <a:p>
                      <a:r>
                        <a:rPr lang="en-US"/>
                        <a:t>Total Fat</a:t>
                      </a:r>
                    </a:p>
                  </a:txBody>
                  <a:tcPr anchor="ctr">
                    <a:lnL>
                      <a:noFill/>
                    </a:lnL>
                    <a:lnR>
                      <a:noFill/>
                    </a:lnR>
                    <a:lnT>
                      <a:noFill/>
                    </a:lnT>
                    <a:lnB>
                      <a:noFill/>
                    </a:lnB>
                  </a:tcPr>
                </a:tc>
                <a:tc>
                  <a:txBody>
                    <a:bodyPr/>
                    <a:lstStyle/>
                    <a:p>
                      <a:r>
                        <a:rPr lang="en-US"/>
                        <a:t>0 g</a:t>
                      </a:r>
                    </a:p>
                  </a:txBody>
                  <a:tcPr anchor="ctr">
                    <a:lnL>
                      <a:noFill/>
                    </a:lnL>
                    <a:lnR>
                      <a:noFill/>
                    </a:lnR>
                    <a:lnT>
                      <a:noFill/>
                    </a:lnT>
                    <a:lnB>
                      <a:noFill/>
                    </a:lnB>
                  </a:tcPr>
                </a:tc>
                <a:tc>
                  <a:txBody>
                    <a:bodyPr/>
                    <a:lstStyle/>
                    <a:p>
                      <a:r>
                        <a:rPr lang="en-US"/>
                        <a:t>0 %</a:t>
                      </a:r>
                    </a:p>
                  </a:txBody>
                  <a:tcPr anchor="ctr">
                    <a:lnL>
                      <a:noFill/>
                    </a:lnL>
                    <a:lnR>
                      <a:noFill/>
                    </a:lnR>
                    <a:lnT>
                      <a:noFill/>
                    </a:lnT>
                    <a:lnB>
                      <a:noFill/>
                    </a:lnB>
                  </a:tcPr>
                </a:tc>
              </a:tr>
              <a:tr h="0">
                <a:tc>
                  <a:txBody>
                    <a:bodyPr/>
                    <a:lstStyle/>
                    <a:p>
                      <a:r>
                        <a:rPr lang="en-US"/>
                        <a:t>Saturated Fat</a:t>
                      </a:r>
                    </a:p>
                  </a:txBody>
                  <a:tcPr anchor="ctr">
                    <a:lnL>
                      <a:noFill/>
                    </a:lnL>
                    <a:lnR>
                      <a:noFill/>
                    </a:lnR>
                    <a:lnT>
                      <a:noFill/>
                    </a:lnT>
                    <a:lnB>
                      <a:noFill/>
                    </a:lnB>
                  </a:tcPr>
                </a:tc>
                <a:tc>
                  <a:txBody>
                    <a:bodyPr/>
                    <a:lstStyle/>
                    <a:p>
                      <a:r>
                        <a:rPr lang="en-US"/>
                        <a:t>0 g</a:t>
                      </a:r>
                    </a:p>
                  </a:txBody>
                  <a:tcPr anchor="ctr">
                    <a:lnL>
                      <a:noFill/>
                    </a:lnL>
                    <a:lnR>
                      <a:noFill/>
                    </a:lnR>
                    <a:lnT>
                      <a:noFill/>
                    </a:lnT>
                    <a:lnB>
                      <a:noFill/>
                    </a:lnB>
                  </a:tcPr>
                </a:tc>
                <a:tc>
                  <a:txBody>
                    <a:bodyPr/>
                    <a:lstStyle/>
                    <a:p>
                      <a:r>
                        <a:rPr lang="en-US"/>
                        <a:t>0 %</a:t>
                      </a:r>
                    </a:p>
                  </a:txBody>
                  <a:tcPr anchor="ctr">
                    <a:lnL>
                      <a:noFill/>
                    </a:lnL>
                    <a:lnR>
                      <a:noFill/>
                    </a:lnR>
                    <a:lnT>
                      <a:noFill/>
                    </a:lnT>
                    <a:lnB>
                      <a:noFill/>
                    </a:lnB>
                  </a:tcPr>
                </a:tc>
              </a:tr>
              <a:tr h="0">
                <a:tc>
                  <a:txBody>
                    <a:bodyPr/>
                    <a:lstStyle/>
                    <a:p>
                      <a:r>
                        <a:rPr lang="en-US"/>
                        <a:t>Polyunsaturated Fat</a:t>
                      </a:r>
                    </a:p>
                  </a:txBody>
                  <a:tcPr anchor="ctr">
                    <a:lnL>
                      <a:noFill/>
                    </a:lnL>
                    <a:lnR>
                      <a:noFill/>
                    </a:lnR>
                    <a:lnT>
                      <a:noFill/>
                    </a:lnT>
                    <a:lnB>
                      <a:noFill/>
                    </a:lnB>
                  </a:tcPr>
                </a:tc>
                <a:tc>
                  <a:txBody>
                    <a:bodyPr/>
                    <a:lstStyle/>
                    <a:p>
                      <a:r>
                        <a:rPr lang="en-US"/>
                        <a:t>0 g</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r>
              <a:tr h="0">
                <a:tc>
                  <a:txBody>
                    <a:bodyPr/>
                    <a:lstStyle/>
                    <a:p>
                      <a:r>
                        <a:rPr lang="en-US"/>
                        <a:t>Monounsaturated Fat</a:t>
                      </a:r>
                    </a:p>
                  </a:txBody>
                  <a:tcPr anchor="ctr">
                    <a:lnL>
                      <a:noFill/>
                    </a:lnL>
                    <a:lnR>
                      <a:noFill/>
                    </a:lnR>
                    <a:lnT>
                      <a:noFill/>
                    </a:lnT>
                    <a:lnB>
                      <a:noFill/>
                    </a:lnB>
                  </a:tcPr>
                </a:tc>
                <a:tc>
                  <a:txBody>
                    <a:bodyPr/>
                    <a:lstStyle/>
                    <a:p>
                      <a:r>
                        <a:rPr lang="en-US"/>
                        <a:t>0 g</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r>
              <a:tr h="0">
                <a:tc>
                  <a:txBody>
                    <a:bodyPr/>
                    <a:lstStyle/>
                    <a:p>
                      <a:r>
                        <a:rPr lang="en-US"/>
                        <a:t>Cholestrol</a:t>
                      </a:r>
                    </a:p>
                  </a:txBody>
                  <a:tcPr anchor="ctr">
                    <a:lnL>
                      <a:noFill/>
                    </a:lnL>
                    <a:lnR>
                      <a:noFill/>
                    </a:lnR>
                    <a:lnT>
                      <a:noFill/>
                    </a:lnT>
                    <a:lnB>
                      <a:noFill/>
                    </a:lnB>
                  </a:tcPr>
                </a:tc>
                <a:tc>
                  <a:txBody>
                    <a:bodyPr/>
                    <a:lstStyle/>
                    <a:p>
                      <a:r>
                        <a:rPr lang="en-US" dirty="0"/>
                        <a:t>0 mg</a:t>
                      </a:r>
                    </a:p>
                  </a:txBody>
                  <a:tcPr anchor="ctr">
                    <a:lnL>
                      <a:noFill/>
                    </a:lnL>
                    <a:lnR>
                      <a:noFill/>
                    </a:lnR>
                    <a:lnT>
                      <a:noFill/>
                    </a:lnT>
                    <a:lnB>
                      <a:noFill/>
                    </a:lnB>
                  </a:tcPr>
                </a:tc>
                <a:tc>
                  <a:txBody>
                    <a:bodyPr/>
                    <a:lstStyle/>
                    <a:p>
                      <a:r>
                        <a:rPr lang="en-US"/>
                        <a:t>0 %</a:t>
                      </a:r>
                    </a:p>
                  </a:txBody>
                  <a:tcPr anchor="ctr">
                    <a:lnL>
                      <a:noFill/>
                    </a:lnL>
                    <a:lnR>
                      <a:noFill/>
                    </a:lnR>
                    <a:lnT>
                      <a:noFill/>
                    </a:lnT>
                    <a:lnB>
                      <a:noFill/>
                    </a:lnB>
                  </a:tcPr>
                </a:tc>
              </a:tr>
              <a:tr h="0">
                <a:tc>
                  <a:txBody>
                    <a:bodyPr/>
                    <a:lstStyle/>
                    <a:p>
                      <a:r>
                        <a:rPr lang="en-US"/>
                        <a:t>Sodium</a:t>
                      </a:r>
                    </a:p>
                  </a:txBody>
                  <a:tcPr anchor="ctr">
                    <a:lnL>
                      <a:noFill/>
                    </a:lnL>
                    <a:lnR>
                      <a:noFill/>
                    </a:lnR>
                    <a:lnT>
                      <a:noFill/>
                    </a:lnT>
                    <a:lnB>
                      <a:noFill/>
                    </a:lnB>
                  </a:tcPr>
                </a:tc>
                <a:tc>
                  <a:txBody>
                    <a:bodyPr/>
                    <a:lstStyle/>
                    <a:p>
                      <a:r>
                        <a:rPr lang="en-US"/>
                        <a:t>6 mg</a:t>
                      </a:r>
                    </a:p>
                  </a:txBody>
                  <a:tcPr anchor="ctr">
                    <a:lnL>
                      <a:noFill/>
                    </a:lnL>
                    <a:lnR>
                      <a:noFill/>
                    </a:lnR>
                    <a:lnT>
                      <a:noFill/>
                    </a:lnT>
                    <a:lnB>
                      <a:noFill/>
                    </a:lnB>
                  </a:tcPr>
                </a:tc>
                <a:tc>
                  <a:txBody>
                    <a:bodyPr/>
                    <a:lstStyle/>
                    <a:p>
                      <a:r>
                        <a:rPr lang="en-US"/>
                        <a:t>0 %</a:t>
                      </a:r>
                    </a:p>
                  </a:txBody>
                  <a:tcPr anchor="ctr">
                    <a:lnL>
                      <a:noFill/>
                    </a:lnL>
                    <a:lnR>
                      <a:noFill/>
                    </a:lnR>
                    <a:lnT>
                      <a:noFill/>
                    </a:lnT>
                    <a:lnB>
                      <a:noFill/>
                    </a:lnB>
                  </a:tcPr>
                </a:tc>
              </a:tr>
              <a:tr h="0">
                <a:tc>
                  <a:txBody>
                    <a:bodyPr/>
                    <a:lstStyle/>
                    <a:p>
                      <a:r>
                        <a:rPr lang="en-US"/>
                        <a:t>Potassium</a:t>
                      </a:r>
                    </a:p>
                  </a:txBody>
                  <a:tcPr anchor="ctr">
                    <a:lnL>
                      <a:noFill/>
                    </a:lnL>
                    <a:lnR>
                      <a:noFill/>
                    </a:lnR>
                    <a:lnT>
                      <a:noFill/>
                    </a:lnT>
                    <a:lnB>
                      <a:noFill/>
                    </a:lnB>
                  </a:tcPr>
                </a:tc>
                <a:tc>
                  <a:txBody>
                    <a:bodyPr/>
                    <a:lstStyle/>
                    <a:p>
                      <a:r>
                        <a:rPr lang="en-US"/>
                        <a:t>187 mg</a:t>
                      </a:r>
                    </a:p>
                  </a:txBody>
                  <a:tcPr anchor="ctr">
                    <a:lnL>
                      <a:noFill/>
                    </a:lnL>
                    <a:lnR>
                      <a:noFill/>
                    </a:lnR>
                    <a:lnT>
                      <a:noFill/>
                    </a:lnT>
                    <a:lnB>
                      <a:noFill/>
                    </a:lnB>
                  </a:tcPr>
                </a:tc>
                <a:tc>
                  <a:txBody>
                    <a:bodyPr/>
                    <a:lstStyle/>
                    <a:p>
                      <a:r>
                        <a:rPr lang="en-US"/>
                        <a:t>5 %</a:t>
                      </a:r>
                    </a:p>
                  </a:txBody>
                  <a:tcPr anchor="ctr">
                    <a:lnL>
                      <a:noFill/>
                    </a:lnL>
                    <a:lnR>
                      <a:noFill/>
                    </a:lnR>
                    <a:lnT>
                      <a:noFill/>
                    </a:lnT>
                    <a:lnB>
                      <a:noFill/>
                    </a:lnB>
                  </a:tcPr>
                </a:tc>
              </a:tr>
              <a:tr h="0">
                <a:tc>
                  <a:txBody>
                    <a:bodyPr/>
                    <a:lstStyle/>
                    <a:p>
                      <a:r>
                        <a:rPr lang="en-US"/>
                        <a:t>Total Carbohydrates</a:t>
                      </a:r>
                    </a:p>
                  </a:txBody>
                  <a:tcPr anchor="ctr">
                    <a:lnL>
                      <a:noFill/>
                    </a:lnL>
                    <a:lnR>
                      <a:noFill/>
                    </a:lnR>
                    <a:lnT>
                      <a:noFill/>
                    </a:lnT>
                    <a:lnB>
                      <a:noFill/>
                    </a:lnB>
                  </a:tcPr>
                </a:tc>
                <a:tc>
                  <a:txBody>
                    <a:bodyPr/>
                    <a:lstStyle/>
                    <a:p>
                      <a:r>
                        <a:rPr lang="en-US"/>
                        <a:t>3.69 g</a:t>
                      </a:r>
                    </a:p>
                  </a:txBody>
                  <a:tcPr anchor="ctr">
                    <a:lnL>
                      <a:noFill/>
                    </a:lnL>
                    <a:lnR>
                      <a:noFill/>
                    </a:lnR>
                    <a:lnT>
                      <a:noFill/>
                    </a:lnT>
                    <a:lnB>
                      <a:noFill/>
                    </a:lnB>
                  </a:tcPr>
                </a:tc>
                <a:tc>
                  <a:txBody>
                    <a:bodyPr/>
                    <a:lstStyle/>
                    <a:p>
                      <a:r>
                        <a:rPr lang="en-US"/>
                        <a:t>1 %</a:t>
                      </a:r>
                    </a:p>
                  </a:txBody>
                  <a:tcPr anchor="ctr">
                    <a:lnL>
                      <a:noFill/>
                    </a:lnL>
                    <a:lnR>
                      <a:noFill/>
                    </a:lnR>
                    <a:lnT>
                      <a:noFill/>
                    </a:lnT>
                    <a:lnB>
                      <a:noFill/>
                    </a:lnB>
                  </a:tcPr>
                </a:tc>
              </a:tr>
              <a:tr h="0">
                <a:tc>
                  <a:txBody>
                    <a:bodyPr/>
                    <a:lstStyle/>
                    <a:p>
                      <a:r>
                        <a:rPr lang="en-US"/>
                        <a:t>Dietary Fiber</a:t>
                      </a:r>
                    </a:p>
                  </a:txBody>
                  <a:tcPr anchor="ctr">
                    <a:lnL>
                      <a:noFill/>
                    </a:lnL>
                    <a:lnR>
                      <a:noFill/>
                    </a:lnR>
                    <a:lnT>
                      <a:noFill/>
                    </a:lnT>
                    <a:lnB>
                      <a:noFill/>
                    </a:lnB>
                  </a:tcPr>
                </a:tc>
                <a:tc>
                  <a:txBody>
                    <a:bodyPr/>
                    <a:lstStyle/>
                    <a:p>
                      <a:r>
                        <a:rPr lang="en-US"/>
                        <a:t>0 g</a:t>
                      </a:r>
                    </a:p>
                  </a:txBody>
                  <a:tcPr anchor="ctr">
                    <a:lnL>
                      <a:noFill/>
                    </a:lnL>
                    <a:lnR>
                      <a:noFill/>
                    </a:lnR>
                    <a:lnT>
                      <a:noFill/>
                    </a:lnT>
                    <a:lnB>
                      <a:noFill/>
                    </a:lnB>
                  </a:tcPr>
                </a:tc>
                <a:tc>
                  <a:txBody>
                    <a:bodyPr/>
                    <a:lstStyle/>
                    <a:p>
                      <a:r>
                        <a:rPr lang="en-US"/>
                        <a:t>0 %</a:t>
                      </a:r>
                    </a:p>
                  </a:txBody>
                  <a:tcPr anchor="ctr">
                    <a:lnL>
                      <a:noFill/>
                    </a:lnL>
                    <a:lnR>
                      <a:noFill/>
                    </a:lnR>
                    <a:lnT>
                      <a:noFill/>
                    </a:lnT>
                    <a:lnB>
                      <a:noFill/>
                    </a:lnB>
                  </a:tcPr>
                </a:tc>
              </a:tr>
              <a:tr h="0">
                <a:tc>
                  <a:txBody>
                    <a:bodyPr/>
                    <a:lstStyle/>
                    <a:p>
                      <a:r>
                        <a:rPr lang="en-US"/>
                        <a:t>Sugar</a:t>
                      </a:r>
                    </a:p>
                  </a:txBody>
                  <a:tcPr anchor="ctr">
                    <a:lnL>
                      <a:noFill/>
                    </a:lnL>
                    <a:lnR>
                      <a:noFill/>
                    </a:lnR>
                    <a:lnT>
                      <a:noFill/>
                    </a:lnT>
                    <a:lnB>
                      <a:noFill/>
                    </a:lnB>
                  </a:tcPr>
                </a:tc>
                <a:tc>
                  <a:txBody>
                    <a:bodyPr/>
                    <a:lstStyle/>
                    <a:p>
                      <a:r>
                        <a:rPr lang="en-US"/>
                        <a:t>0.91 g</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1733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566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a:t>
            </a:r>
            <a:endParaRPr lang="en-US" dirty="0"/>
          </a:p>
        </p:txBody>
      </p:sp>
      <p:sp>
        <p:nvSpPr>
          <p:cNvPr id="3" name="Content Placeholder 2"/>
          <p:cNvSpPr>
            <a:spLocks noGrp="1"/>
          </p:cNvSpPr>
          <p:nvPr>
            <p:ph idx="1"/>
          </p:nvPr>
        </p:nvSpPr>
        <p:spPr/>
        <p:txBody>
          <a:bodyPr/>
          <a:lstStyle/>
          <a:p>
            <a:r>
              <a:rPr lang="en-US" dirty="0"/>
              <a:t>Brut is champagne speak for "dry" and signifies a lower sugar content, resulting in a glass of bubbly that only contains about 65 calories.</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05200"/>
            <a:ext cx="2002971" cy="200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75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Bloody </a:t>
            </a:r>
            <a:r>
              <a:rPr lang="en-US" b="1" dirty="0"/>
              <a:t>Mary</a:t>
            </a:r>
            <a:endParaRPr lang="en-US" dirty="0"/>
          </a:p>
        </p:txBody>
      </p:sp>
      <p:sp>
        <p:nvSpPr>
          <p:cNvPr id="3" name="Content Placeholder 2"/>
          <p:cNvSpPr>
            <a:spLocks noGrp="1"/>
          </p:cNvSpPr>
          <p:nvPr>
            <p:ph idx="1"/>
          </p:nvPr>
        </p:nvSpPr>
        <p:spPr/>
        <p:txBody>
          <a:bodyPr/>
          <a:lstStyle/>
          <a:p>
            <a:r>
              <a:rPr lang="en-US" b="1" dirty="0" smtClean="0"/>
              <a:t>80 </a:t>
            </a:r>
            <a:r>
              <a:rPr lang="en-US" b="1" dirty="0"/>
              <a:t>calories, 81% calories from alcohol</a:t>
            </a:r>
          </a:p>
          <a:p>
            <a:r>
              <a:rPr lang="en-US" b="1" dirty="0"/>
              <a:t>What’s typically in it:</a:t>
            </a:r>
            <a:r>
              <a:rPr lang="en-US" dirty="0"/>
              <a:t> 1 </a:t>
            </a:r>
            <a:r>
              <a:rPr lang="en-US" dirty="0" err="1"/>
              <a:t>oz</a:t>
            </a:r>
            <a:r>
              <a:rPr lang="en-US" dirty="0"/>
              <a:t> vodka, 3 </a:t>
            </a:r>
            <a:r>
              <a:rPr lang="en-US" dirty="0" err="1"/>
              <a:t>oz</a:t>
            </a:r>
            <a:r>
              <a:rPr lang="en-US" dirty="0"/>
              <a:t> tomato juice, hot sauce, Worcestershire </a:t>
            </a:r>
            <a:r>
              <a:rPr lang="en-US" dirty="0" smtClean="0"/>
              <a:t>sauce (I use Braggs </a:t>
            </a:r>
            <a:r>
              <a:rPr lang="en-US" dirty="0" err="1" smtClean="0"/>
              <a:t>Aminos</a:t>
            </a:r>
            <a:r>
              <a:rPr lang="en-US" dirty="0" smtClean="0"/>
              <a:t>), </a:t>
            </a:r>
            <a:r>
              <a:rPr lang="en-US" dirty="0"/>
              <a:t>lemon, </a:t>
            </a:r>
            <a:r>
              <a:rPr lang="en-US" dirty="0" smtClean="0"/>
              <a:t>celery</a:t>
            </a:r>
          </a:p>
          <a:p>
            <a:endParaRPr lang="en-US" b="1" dirty="0" smtClean="0"/>
          </a:p>
          <a:p>
            <a:endParaRPr lang="en-US" b="1" dirty="0"/>
          </a:p>
          <a:p>
            <a:r>
              <a:rPr lang="en-US" b="1" dirty="0" smtClean="0"/>
              <a:t>Nutrition </a:t>
            </a:r>
            <a:r>
              <a:rPr lang="en-US" b="1" dirty="0"/>
              <a:t>Info: </a:t>
            </a:r>
            <a:r>
              <a:rPr lang="en-US" dirty="0"/>
              <a:t>80 calories, 9 g alcohol, 3 g sugar, 4 g carbs — 81% calories from alcohol.</a:t>
            </a:r>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4" y="3124200"/>
            <a:ext cx="2303669"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00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Vodka Soda w. Lime</a:t>
            </a:r>
            <a:endParaRPr lang="en-US" dirty="0"/>
          </a:p>
        </p:txBody>
      </p:sp>
      <p:sp>
        <p:nvSpPr>
          <p:cNvPr id="3" name="Content Placeholder 2"/>
          <p:cNvSpPr>
            <a:spLocks noGrp="1"/>
          </p:cNvSpPr>
          <p:nvPr>
            <p:ph idx="1"/>
          </p:nvPr>
        </p:nvSpPr>
        <p:spPr/>
        <p:txBody>
          <a:bodyPr/>
          <a:lstStyle/>
          <a:p>
            <a:r>
              <a:rPr lang="en-US" b="1" dirty="0" smtClean="0"/>
              <a:t>97 </a:t>
            </a:r>
            <a:r>
              <a:rPr lang="en-US" b="1" dirty="0"/>
              <a:t>calories, 100% calories from alcohol</a:t>
            </a:r>
          </a:p>
          <a:p>
            <a:r>
              <a:rPr lang="en-US" b="1" dirty="0"/>
              <a:t>What’s typically in it:</a:t>
            </a:r>
            <a:r>
              <a:rPr lang="en-US" dirty="0"/>
              <a:t> 1.5 </a:t>
            </a:r>
            <a:r>
              <a:rPr lang="en-US" dirty="0" err="1"/>
              <a:t>oz</a:t>
            </a:r>
            <a:r>
              <a:rPr lang="en-US" dirty="0"/>
              <a:t> vodka, 6.5 </a:t>
            </a:r>
            <a:r>
              <a:rPr lang="en-US" dirty="0" err="1"/>
              <a:t>oz</a:t>
            </a:r>
            <a:r>
              <a:rPr lang="en-US" dirty="0"/>
              <a:t> soda water, </a:t>
            </a:r>
            <a:r>
              <a:rPr lang="en-US" dirty="0" smtClean="0"/>
              <a:t>lime</a:t>
            </a:r>
          </a:p>
          <a:p>
            <a:endParaRPr lang="en-US" dirty="0"/>
          </a:p>
          <a:p>
            <a:endParaRPr lang="en-US" dirty="0"/>
          </a:p>
          <a:p>
            <a:r>
              <a:rPr lang="en-US" b="1" dirty="0"/>
              <a:t>Nutrition Info: </a:t>
            </a:r>
            <a:r>
              <a:rPr lang="en-US" dirty="0"/>
              <a:t>97 calories, 14 g alcohol, 0 g sugar, 0 g carbs — 100% calories from alcohol.</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19400"/>
            <a:ext cx="21621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028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Fruit Mousse</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3600" dirty="0" smtClean="0"/>
              <a:t>Ingredients</a:t>
            </a:r>
            <a:r>
              <a:rPr lang="en-US" sz="3600" dirty="0"/>
              <a:t>:</a:t>
            </a:r>
          </a:p>
          <a:p>
            <a:pPr marL="0" indent="0">
              <a:buNone/>
            </a:pPr>
            <a:r>
              <a:rPr lang="en-US" sz="3600" dirty="0"/>
              <a:t>1 package extra firm Silken Lite tofu</a:t>
            </a:r>
          </a:p>
          <a:p>
            <a:pPr marL="0" indent="0">
              <a:buNone/>
            </a:pPr>
            <a:r>
              <a:rPr lang="en-US" sz="3600" dirty="0"/>
              <a:t>1/3 cup maple syrup or sweetener of choice</a:t>
            </a:r>
          </a:p>
          <a:p>
            <a:pPr marL="0" indent="0">
              <a:buNone/>
            </a:pPr>
            <a:r>
              <a:rPr lang="en-US" sz="3600" dirty="0"/>
              <a:t>3 tablespoons fresh fruit juice (see Variations)</a:t>
            </a:r>
          </a:p>
          <a:p>
            <a:pPr marL="0" indent="0">
              <a:buNone/>
            </a:pPr>
            <a:r>
              <a:rPr lang="en-US" sz="3600" dirty="0"/>
              <a:t>Zest of one citrus (see Variations)</a:t>
            </a:r>
          </a:p>
          <a:p>
            <a:pPr marL="0" indent="0">
              <a:buNone/>
            </a:pPr>
            <a:r>
              <a:rPr lang="en-US" sz="3600" dirty="0"/>
              <a:t>Instructions:</a:t>
            </a:r>
          </a:p>
          <a:p>
            <a:pPr marL="0" indent="0">
              <a:buNone/>
            </a:pPr>
            <a:r>
              <a:rPr lang="en-US" sz="3600" dirty="0"/>
              <a:t>Blend all ingredients together.</a:t>
            </a:r>
          </a:p>
          <a:p>
            <a:pPr marL="0" indent="0">
              <a:buNone/>
            </a:pPr>
            <a:r>
              <a:rPr lang="en-US" sz="3600" dirty="0"/>
              <a:t>Cover and refrigerate for an hour or more before serving</a:t>
            </a:r>
            <a:r>
              <a:rPr lang="en-US" sz="3600" dirty="0" smtClean="0"/>
              <a:t>.</a:t>
            </a:r>
          </a:p>
          <a:p>
            <a:pPr marL="0" indent="0">
              <a:buNone/>
            </a:pPr>
            <a:endParaRPr lang="en-US" dirty="0"/>
          </a:p>
          <a:p>
            <a:pPr marL="0" indent="0">
              <a:buNone/>
            </a:pPr>
            <a:endParaRPr lang="en-US" dirty="0"/>
          </a:p>
          <a:p>
            <a:pPr marL="0" indent="0">
              <a:buNone/>
            </a:pPr>
            <a:r>
              <a:rPr lang="en-US" dirty="0"/>
              <a:t>Variations:</a:t>
            </a:r>
          </a:p>
          <a:p>
            <a:pPr marL="0" indent="0">
              <a:buNone/>
            </a:pPr>
            <a:r>
              <a:rPr lang="en-US" dirty="0"/>
              <a:t>Orange Mousse: Use orange juice and zest</a:t>
            </a:r>
          </a:p>
          <a:p>
            <a:pPr marL="0" indent="0">
              <a:buNone/>
            </a:pPr>
            <a:r>
              <a:rPr lang="en-US" dirty="0"/>
              <a:t>Lime Mousse:  Use lime juice and zest</a:t>
            </a:r>
          </a:p>
          <a:p>
            <a:pPr marL="0" indent="0">
              <a:buNone/>
            </a:pPr>
            <a:r>
              <a:rPr lang="en-US" dirty="0"/>
              <a:t>Mango Mousse:  Use 2 fresh mangoes and zest of lime</a:t>
            </a:r>
          </a:p>
          <a:p>
            <a:pPr marL="0" indent="0">
              <a:buNone/>
            </a:pPr>
            <a:r>
              <a:rPr lang="en-US" dirty="0"/>
              <a:t>Strawberry Mousse:  Use 8 ounces fresh or frozen strawberries and zest of orange</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85800"/>
            <a:ext cx="2105740"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8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philosophy</a:t>
            </a:r>
            <a:endParaRPr lang="en-US" dirty="0"/>
          </a:p>
        </p:txBody>
      </p:sp>
      <p:sp>
        <p:nvSpPr>
          <p:cNvPr id="3" name="Content Placeholder 2"/>
          <p:cNvSpPr>
            <a:spLocks noGrp="1"/>
          </p:cNvSpPr>
          <p:nvPr>
            <p:ph idx="1"/>
          </p:nvPr>
        </p:nvSpPr>
        <p:spPr/>
        <p:txBody>
          <a:bodyPr>
            <a:normAutofit/>
          </a:bodyPr>
          <a:lstStyle/>
          <a:p>
            <a:r>
              <a:rPr lang="en-US" dirty="0" smtClean="0"/>
              <a:t>With </a:t>
            </a:r>
            <a:r>
              <a:rPr lang="en-US" dirty="0"/>
              <a:t>all of the information out there, how is anyone, especially the “average Joe (or Josephine)” supposed to figure out what is best for them to maintain a healthy lifestyle?  What I tell people when I meet with them as a trainer or wellness coach and nutritionist is that I don’t personally advocate for “diets” I believe in eating for nutrition</a:t>
            </a:r>
            <a:r>
              <a:rPr lang="en-US" dirty="0" smtClean="0"/>
              <a:t>.</a:t>
            </a:r>
          </a:p>
          <a:p>
            <a:endParaRPr lang="en-US" dirty="0"/>
          </a:p>
        </p:txBody>
      </p:sp>
    </p:spTree>
    <p:extLst>
      <p:ext uri="{BB962C8B-B14F-4D97-AF65-F5344CB8AC3E}">
        <p14:creationId xmlns:p14="http://schemas.microsoft.com/office/powerpoint/2010/main" val="655915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Avocado chocolate mousse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one </a:t>
            </a:r>
            <a:r>
              <a:rPr lang="en-US" dirty="0"/>
              <a:t>ripe avocado</a:t>
            </a:r>
          </a:p>
          <a:p>
            <a:pPr marL="0" indent="0">
              <a:buNone/>
            </a:pPr>
            <a:r>
              <a:rPr lang="en-US" dirty="0"/>
              <a:t>3T coconut milk</a:t>
            </a:r>
          </a:p>
          <a:p>
            <a:pPr marL="0" indent="0">
              <a:buNone/>
            </a:pPr>
            <a:r>
              <a:rPr lang="en-US" dirty="0"/>
              <a:t>2T pure cocoa</a:t>
            </a:r>
          </a:p>
          <a:p>
            <a:pPr marL="0" indent="0">
              <a:buNone/>
            </a:pPr>
            <a:r>
              <a:rPr lang="en-US" dirty="0"/>
              <a:t>2T agave nectar</a:t>
            </a:r>
          </a:p>
          <a:p>
            <a:pPr marL="0" indent="0">
              <a:buNone/>
            </a:pPr>
            <a:r>
              <a:rPr lang="en-US" dirty="0"/>
              <a:t>1 slice of orange with the peel on (optional)</a:t>
            </a:r>
          </a:p>
          <a:p>
            <a:pPr marL="0" indent="0">
              <a:buNone/>
            </a:pPr>
            <a:r>
              <a:rPr lang="en-US" dirty="0"/>
              <a:t>Blend in a bullet blender (add more coconut milk for creamier consistency, more cocoa for darker chocolate).  Adjust agave nectar to taste (in moderation).</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219200"/>
            <a:ext cx="1610405" cy="240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34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holidays</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532529"/>
            <a:ext cx="6477000" cy="483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232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ways to detox your body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hlinkClick r:id="rId2"/>
              </a:rPr>
              <a:t>http://</a:t>
            </a:r>
            <a:r>
              <a:rPr lang="en-US" dirty="0" smtClean="0">
                <a:hlinkClick r:id="rId2"/>
              </a:rPr>
              <a:t>life.gaiam.com/article/10-ways-detoxify-your-body</a:t>
            </a:r>
            <a:endParaRPr lang="en-US" dirty="0" smtClean="0"/>
          </a:p>
          <a:p>
            <a:r>
              <a:rPr lang="en-US" dirty="0" smtClean="0"/>
              <a:t>Discuss with your medical professional if a cleanse is right for you.</a:t>
            </a:r>
          </a:p>
          <a:p>
            <a:r>
              <a:rPr lang="en-US" dirty="0" smtClean="0"/>
              <a:t>I personally don’t do fasting cleanses, but do think that eating a vegetable and fruit based diet, along with increasing water intake and drinking tea can help to cleanse the body, give yourself a boost toward weight loss, and increase energy levels.</a:t>
            </a:r>
            <a:endParaRPr lang="en-US" dirty="0"/>
          </a:p>
        </p:txBody>
      </p:sp>
    </p:spTree>
    <p:extLst>
      <p:ext uri="{BB962C8B-B14F-4D97-AF65-F5344CB8AC3E}">
        <p14:creationId xmlns:p14="http://schemas.microsoft.com/office/powerpoint/2010/main" val="144315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do you start a detox?</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First</a:t>
            </a:r>
            <a:r>
              <a:rPr lang="en-US" dirty="0"/>
              <a:t>, lighten up your toxin load. Eliminate alcohol, coffee, cigarettes, refined sugars and saturated fats, all of which act as toxins in the body and are obstacles to your healing process. Also, minimize use of </a:t>
            </a:r>
            <a:r>
              <a:rPr lang="en-US" dirty="0">
                <a:hlinkClick r:id="rId2"/>
              </a:rPr>
              <a:t>chemical-based household cleaners</a:t>
            </a:r>
            <a:r>
              <a:rPr lang="en-US" dirty="0"/>
              <a:t> and personal health care products (cleansers, shampoos, deodorants and toothpastes), and substitute </a:t>
            </a:r>
            <a:r>
              <a:rPr lang="en-US" dirty="0">
                <a:hlinkClick r:id="rId3"/>
              </a:rPr>
              <a:t>natural alternatives</a:t>
            </a:r>
            <a:r>
              <a:rPr lang="en-US" dirty="0"/>
              <a:t>. </a:t>
            </a:r>
          </a:p>
          <a:p>
            <a:endParaRPr lang="en-US" dirty="0"/>
          </a:p>
        </p:txBody>
      </p:sp>
    </p:spTree>
    <p:extLst>
      <p:ext uri="{BB962C8B-B14F-4D97-AF65-F5344CB8AC3E}">
        <p14:creationId xmlns:p14="http://schemas.microsoft.com/office/powerpoint/2010/main" val="592588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stress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Another deterrent to good health is stress, which triggers your body to release stress hormones into your system. While these hormones can provide the "adrenaline rush" to win a race or meet a deadline, in large amounts they create toxins and slow down detoxification enzymes in the liver. </a:t>
            </a:r>
            <a:r>
              <a:rPr lang="en-US" dirty="0">
                <a:hlinkClick r:id="rId2"/>
              </a:rPr>
              <a:t>Yoga</a:t>
            </a:r>
            <a:r>
              <a:rPr lang="en-US" dirty="0"/>
              <a:t>, </a:t>
            </a:r>
            <a:r>
              <a:rPr lang="en-US" dirty="0">
                <a:hlinkClick r:id="rId3"/>
              </a:rPr>
              <a:t>Qigong</a:t>
            </a:r>
            <a:r>
              <a:rPr lang="en-US" dirty="0"/>
              <a:t> and </a:t>
            </a:r>
            <a:r>
              <a:rPr lang="en-US" dirty="0">
                <a:hlinkClick r:id="rId4"/>
              </a:rPr>
              <a:t>meditation</a:t>
            </a:r>
            <a:r>
              <a:rPr lang="en-US" dirty="0"/>
              <a:t> are simple and effective ways to relieve stress by resetting your physical and mental reactions to the inevitable stress life will bring.</a:t>
            </a:r>
          </a:p>
        </p:txBody>
      </p:sp>
    </p:spTree>
    <p:extLst>
      <p:ext uri="{BB962C8B-B14F-4D97-AF65-F5344CB8AC3E}">
        <p14:creationId xmlns:p14="http://schemas.microsoft.com/office/powerpoint/2010/main" val="2253304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Top </a:t>
            </a:r>
            <a:r>
              <a:rPr lang="en-US" b="1" dirty="0"/>
              <a:t>10 ways to help your body detoxify</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hlinkClick r:id="rId2"/>
              </a:rPr>
              <a:t>After </a:t>
            </a:r>
            <a:r>
              <a:rPr lang="en-US" dirty="0">
                <a:hlinkClick r:id="rId2"/>
              </a:rPr>
              <a:t>a detoxification program</a:t>
            </a:r>
            <a:r>
              <a:rPr lang="en-US" dirty="0"/>
              <a:t>, you can cleanse your body daily with these diet, supplements and lifestyle practices:</a:t>
            </a:r>
            <a:br>
              <a:rPr lang="en-US" dirty="0"/>
            </a:br>
            <a:r>
              <a:rPr lang="en-US" dirty="0"/>
              <a:t/>
            </a:r>
            <a:br>
              <a:rPr lang="en-US" dirty="0"/>
            </a:br>
            <a:r>
              <a:rPr lang="en-US" dirty="0"/>
              <a:t>1. Eat plenty of fiber, including brown rice and organically-grown fresh fruits and vegetables. Beets, radishes, artichokes, cabbage, broccoli, </a:t>
            </a:r>
            <a:r>
              <a:rPr lang="en-US" dirty="0" err="1"/>
              <a:t>spirulina</a:t>
            </a:r>
            <a:r>
              <a:rPr lang="en-US" dirty="0"/>
              <a:t>, chlorella, and seaweed are excellent detoxifying foods.</a:t>
            </a:r>
            <a:br>
              <a:rPr lang="en-US" dirty="0"/>
            </a:br>
            <a:r>
              <a:rPr lang="en-US" dirty="0"/>
              <a:t/>
            </a:r>
            <a:br>
              <a:rPr lang="en-US" dirty="0"/>
            </a:br>
            <a:r>
              <a:rPr lang="en-US" dirty="0"/>
              <a:t>2. Cleanse and protect the liver by taking herbs such as dandelion root, burdock and milk thistle, and drinking green tea.</a:t>
            </a:r>
            <a:br>
              <a:rPr lang="en-US" dirty="0"/>
            </a:br>
            <a:r>
              <a:rPr lang="en-US" dirty="0"/>
              <a:t/>
            </a:r>
            <a:br>
              <a:rPr lang="en-US" dirty="0"/>
            </a:br>
            <a:r>
              <a:rPr lang="en-US" dirty="0"/>
              <a:t>3. Take vitamin C, which helps the body produce glutathione, a liver compound that drives away toxins.</a:t>
            </a:r>
            <a:br>
              <a:rPr lang="en-US" dirty="0"/>
            </a:br>
            <a:r>
              <a:rPr lang="en-US" dirty="0"/>
              <a:t/>
            </a:r>
            <a:br>
              <a:rPr lang="en-US" dirty="0"/>
            </a:br>
            <a:r>
              <a:rPr lang="en-US" dirty="0"/>
              <a:t>4. Drink at least two quarts of water a day.</a:t>
            </a:r>
            <a:br>
              <a:rPr lang="en-US" dirty="0"/>
            </a:br>
            <a:r>
              <a:rPr lang="en-US" dirty="0"/>
              <a:t/>
            </a:r>
            <a:br>
              <a:rPr lang="en-US" dirty="0"/>
            </a:br>
            <a:r>
              <a:rPr lang="en-US" dirty="0"/>
              <a:t>5. Breathe deeply to allow oxygen to circulate more completely through your system.</a:t>
            </a:r>
            <a:br>
              <a:rPr lang="en-US" dirty="0"/>
            </a:br>
            <a:endParaRPr lang="en-US" dirty="0"/>
          </a:p>
        </p:txBody>
      </p:sp>
    </p:spTree>
    <p:extLst>
      <p:ext uri="{BB962C8B-B14F-4D97-AF65-F5344CB8AC3E}">
        <p14:creationId xmlns:p14="http://schemas.microsoft.com/office/powerpoint/2010/main" val="1271555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87963"/>
          </a:xfrm>
        </p:spPr>
        <p:txBody>
          <a:bodyPr>
            <a:normAutofit fontScale="70000" lnSpcReduction="20000"/>
          </a:bodyPr>
          <a:lstStyle/>
          <a:p>
            <a:pPr marL="0" indent="0">
              <a:buNone/>
            </a:pPr>
            <a:r>
              <a:rPr lang="en-US" dirty="0"/>
              <a:t/>
            </a:r>
            <a:br>
              <a:rPr lang="en-US" dirty="0"/>
            </a:br>
            <a:r>
              <a:rPr lang="en-US" dirty="0"/>
              <a:t>6. Transform stress by emphasizing positive emotions.</a:t>
            </a:r>
            <a:br>
              <a:rPr lang="en-US" dirty="0"/>
            </a:br>
            <a:r>
              <a:rPr lang="en-US" dirty="0"/>
              <a:t/>
            </a:r>
            <a:br>
              <a:rPr lang="en-US" dirty="0"/>
            </a:br>
            <a:r>
              <a:rPr lang="en-US" dirty="0"/>
              <a:t>7. Practice hydrotherapy by taking a very hot shower for five minutes, allowing the water to run on your back. Follow with cold water for 30 seconds. Do this three times, and then get into bed for 30 minutes.</a:t>
            </a:r>
            <a:br>
              <a:rPr lang="en-US" dirty="0"/>
            </a:br>
            <a:r>
              <a:rPr lang="en-US" dirty="0"/>
              <a:t/>
            </a:r>
            <a:br>
              <a:rPr lang="en-US" dirty="0"/>
            </a:br>
            <a:r>
              <a:rPr lang="en-US" dirty="0"/>
              <a:t>8. Sweat in a sauna so your body can eliminate wastes through perspiration.</a:t>
            </a:r>
            <a:br>
              <a:rPr lang="en-US" dirty="0"/>
            </a:br>
            <a:r>
              <a:rPr lang="en-US" dirty="0"/>
              <a:t/>
            </a:r>
            <a:br>
              <a:rPr lang="en-US" dirty="0"/>
            </a:br>
            <a:r>
              <a:rPr lang="en-US" dirty="0"/>
              <a:t>9. </a:t>
            </a:r>
            <a:r>
              <a:rPr lang="en-US" dirty="0">
                <a:hlinkClick r:id="rId2"/>
              </a:rPr>
              <a:t>Dry-brush your skin</a:t>
            </a:r>
            <a:r>
              <a:rPr lang="en-US" dirty="0"/>
              <a:t> or try </a:t>
            </a:r>
            <a:r>
              <a:rPr lang="en-US" dirty="0">
                <a:hlinkClick r:id="rId3"/>
              </a:rPr>
              <a:t>detox foot spas/foot baths</a:t>
            </a:r>
            <a:r>
              <a:rPr lang="en-US" dirty="0"/>
              <a:t> to remove toxins through your pores. Special brushes are available at natural products stores. </a:t>
            </a:r>
            <a:br>
              <a:rPr lang="en-US" dirty="0"/>
            </a:br>
            <a:r>
              <a:rPr lang="en-US" dirty="0"/>
              <a:t/>
            </a:r>
            <a:br>
              <a:rPr lang="en-US" dirty="0"/>
            </a:br>
            <a:r>
              <a:rPr lang="en-US" dirty="0"/>
              <a:t>10. What is the most important way to detoxify? "Exercise," says Bennett. "Yoga or jump-roping are good. One hour every day." Also try Qigong, a martial-arts based exercise system that includes exercises specifically for detoxifying or cleansing, as well as many other exercises with specific health benefits. </a:t>
            </a:r>
          </a:p>
          <a:p>
            <a:pPr marL="0" indent="0">
              <a:buNone/>
            </a:pPr>
            <a:endParaRPr lang="en-US" dirty="0"/>
          </a:p>
        </p:txBody>
      </p:sp>
    </p:spTree>
    <p:extLst>
      <p:ext uri="{BB962C8B-B14F-4D97-AF65-F5344CB8AC3E}">
        <p14:creationId xmlns:p14="http://schemas.microsoft.com/office/powerpoint/2010/main" val="1532257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Clean</a:t>
            </a:r>
            <a:endParaRPr lang="en-US" dirty="0"/>
          </a:p>
        </p:txBody>
      </p:sp>
      <p:sp>
        <p:nvSpPr>
          <p:cNvPr id="3" name="Content Placeholder 2"/>
          <p:cNvSpPr>
            <a:spLocks noGrp="1"/>
          </p:cNvSpPr>
          <p:nvPr>
            <p:ph idx="1"/>
          </p:nvPr>
        </p:nvSpPr>
        <p:spPr/>
        <p:txBody>
          <a:bodyPr>
            <a:normAutofit lnSpcReduction="10000"/>
          </a:bodyPr>
          <a:lstStyle/>
          <a:p>
            <a:r>
              <a:rPr lang="en-US" dirty="0"/>
              <a:t>Give your body the fuel and care that it needs, cut out the toxins (processed food, white flour, white sugar, chemicals), get a handle on portion sizes, make sure you are getting the protein, complex carbohydrates, good fats, water, amino acids and vitamins that you need. </a:t>
            </a:r>
            <a:endParaRPr lang="en-US" dirty="0" smtClean="0"/>
          </a:p>
          <a:p>
            <a:r>
              <a:rPr lang="en-US" dirty="0"/>
              <a:t>That means cutting the garbage out of your food. </a:t>
            </a:r>
          </a:p>
        </p:txBody>
      </p:sp>
    </p:spTree>
    <p:extLst>
      <p:ext uri="{BB962C8B-B14F-4D97-AF65-F5344CB8AC3E}">
        <p14:creationId xmlns:p14="http://schemas.microsoft.com/office/powerpoint/2010/main" val="267883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Replacing white flour with things like coconut flour, ground oats (gluten-free if you are sensitive to gluten), or almond flour.  </a:t>
            </a:r>
            <a:endParaRPr lang="en-US" dirty="0" smtClean="0"/>
          </a:p>
          <a:p>
            <a:r>
              <a:rPr lang="en-US" dirty="0" smtClean="0"/>
              <a:t>Replace </a:t>
            </a:r>
            <a:r>
              <a:rPr lang="en-US" dirty="0"/>
              <a:t>white sugar with better choices like not eating sweets, or getting your sugar from fruit.  You can also use (in moderation) better choices for sweeteners like agave nectar, raw local honey and REAL maple syrup.  </a:t>
            </a:r>
            <a:endParaRPr lang="en-US" dirty="0" smtClean="0"/>
          </a:p>
          <a:p>
            <a:r>
              <a:rPr lang="en-US" dirty="0" smtClean="0"/>
              <a:t>Also</a:t>
            </a:r>
            <a:r>
              <a:rPr lang="en-US" dirty="0"/>
              <a:t>, eliminating foods that causes allergies and inflammation in your body can be a very good choice.</a:t>
            </a:r>
          </a:p>
          <a:p>
            <a:endParaRPr lang="en-US" dirty="0"/>
          </a:p>
        </p:txBody>
      </p:sp>
    </p:spTree>
    <p:extLst>
      <p:ext uri="{BB962C8B-B14F-4D97-AF65-F5344CB8AC3E}">
        <p14:creationId xmlns:p14="http://schemas.microsoft.com/office/powerpoint/2010/main" val="638313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disease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Many diseases can be linked back to some basic things, what you eat and drink, your activity level, quality and quantity of sleep, your thought processes and managing stress.  There are other factors such as genetics, hormonal imbalance, and environment that can impact your health, but the best way to take charge of your health is to identify what you have control over, think about what your motivation is to be healthy, and make necessary changes to move toward wellness.  </a:t>
            </a:r>
          </a:p>
          <a:p>
            <a:endParaRPr lang="en-US" dirty="0"/>
          </a:p>
        </p:txBody>
      </p:sp>
    </p:spTree>
    <p:extLst>
      <p:ext uri="{BB962C8B-B14F-4D97-AF65-F5344CB8AC3E}">
        <p14:creationId xmlns:p14="http://schemas.microsoft.com/office/powerpoint/2010/main" val="419712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dirty="0"/>
              <a:t>Eat for nutrition first- not a “diet”</a:t>
            </a:r>
          </a:p>
          <a:p>
            <a:r>
              <a:rPr lang="en-US" dirty="0"/>
              <a:t>Eating is not something that you can stop doing, it needs to be something that you incorporate for life</a:t>
            </a:r>
            <a:r>
              <a:rPr lang="en-US" dirty="0" smtClean="0"/>
              <a:t>.</a:t>
            </a:r>
          </a:p>
          <a:p>
            <a:r>
              <a:rPr lang="en-US" dirty="0" smtClean="0"/>
              <a:t>Drug addicts stop using drugs, smokers stop smoking.  Food addicts have to find ways to make healthy choices when eating every day.</a:t>
            </a:r>
          </a:p>
          <a:p>
            <a:r>
              <a:rPr lang="en-US" dirty="0" smtClean="0"/>
              <a:t>You still need to enjoy food.  Eating should not be a “demerit” system.</a:t>
            </a:r>
            <a:endParaRPr lang="en-US" dirty="0"/>
          </a:p>
          <a:p>
            <a:endParaRPr lang="en-US" dirty="0"/>
          </a:p>
        </p:txBody>
      </p:sp>
    </p:spTree>
    <p:extLst>
      <p:ext uri="{BB962C8B-B14F-4D97-AF65-F5344CB8AC3E}">
        <p14:creationId xmlns:p14="http://schemas.microsoft.com/office/powerpoint/2010/main" val="2489794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thing that we have the MOST control over is what we eat.  Diseases such as diabetes and heart disease can often be directly linked to dietary choices that paved the way for the body to stop functioning properly.  Although there is no single cause to obesity, again, dietary choices are the most predominant factor to someone becoming obese.  Obesity is a leading cause of many other health-related issues like high blood pressure, high cholesterol and even cancer, back pain, joint pain, sleep apnea, gallstones, and many others.</a:t>
            </a:r>
          </a:p>
          <a:p>
            <a:endParaRPr lang="en-US" dirty="0"/>
          </a:p>
        </p:txBody>
      </p:sp>
    </p:spTree>
    <p:extLst>
      <p:ext uri="{BB962C8B-B14F-4D97-AF65-F5344CB8AC3E}">
        <p14:creationId xmlns:p14="http://schemas.microsoft.com/office/powerpoint/2010/main" val="316716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Eat Better</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r>
              <a:rPr lang="en-US" dirty="0" smtClean="0"/>
              <a:t>A healthy diet and lifestyle are your best weapons to fight cardiovascular disease. However, there are a lot of mixed messages and myths out there regarding healthy eating. It’s not surprising that a lot of us are confused about the different types of fats. </a:t>
            </a:r>
          </a:p>
          <a:p>
            <a:pPr marL="0" indent="0">
              <a:buNone/>
            </a:pPr>
            <a:endParaRPr lang="en-US" dirty="0" smtClean="0"/>
          </a:p>
          <a:p>
            <a:pPr marL="0" indent="0">
              <a:buNone/>
            </a:pPr>
            <a:r>
              <a:rPr lang="en-US" dirty="0" smtClean="0"/>
              <a:t>Head to the American Heart Association Nutrition Center for guidelines and suggestions (americanheart.org/nutrition)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1752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471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moving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simplest, positive change you can make to </a:t>
            </a:r>
            <a:r>
              <a:rPr lang="en-US" dirty="0" smtClean="0"/>
              <a:t>effectively improve </a:t>
            </a:r>
            <a:r>
              <a:rPr lang="en-US" dirty="0"/>
              <a:t>your heart health is to start walking. It’s enjoyable, </a:t>
            </a:r>
            <a:r>
              <a:rPr lang="en-US" dirty="0" smtClean="0"/>
              <a:t>free, easy</a:t>
            </a:r>
            <a:r>
              <a:rPr lang="en-US" dirty="0"/>
              <a:t>, social and great exercise. Check out the Start </a:t>
            </a:r>
            <a:r>
              <a:rPr lang="en-US" dirty="0" smtClean="0"/>
              <a:t>Walking program </a:t>
            </a:r>
            <a:r>
              <a:rPr lang="en-US" dirty="0"/>
              <a:t>to get going with expert advice. (startwalkingnow.org</a:t>
            </a:r>
            <a:r>
              <a:rPr lang="en-US"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267200"/>
            <a:ext cx="1562100" cy="211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570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Cholestero</a:t>
            </a:r>
            <a:r>
              <a:rPr lang="en-US" dirty="0"/>
              <a:t>l</a:t>
            </a:r>
          </a:p>
        </p:txBody>
      </p:sp>
      <p:sp>
        <p:nvSpPr>
          <p:cNvPr id="3" name="Content Placeholder 2"/>
          <p:cNvSpPr>
            <a:spLocks noGrp="1"/>
          </p:cNvSpPr>
          <p:nvPr>
            <p:ph idx="1"/>
          </p:nvPr>
        </p:nvSpPr>
        <p:spPr/>
        <p:txBody>
          <a:bodyPr>
            <a:normAutofit lnSpcReduction="10000"/>
          </a:bodyPr>
          <a:lstStyle/>
          <a:p>
            <a:pPr marL="0" indent="0">
              <a:buNone/>
            </a:pPr>
            <a:r>
              <a:rPr lang="en-US" dirty="0"/>
              <a:t>Cholesterol is a soft, fat-like, waxy substance found in </a:t>
            </a:r>
            <a:r>
              <a:rPr lang="en-US" dirty="0" smtClean="0"/>
              <a:t>the bloodstream </a:t>
            </a:r>
            <a:r>
              <a:rPr lang="en-US" dirty="0"/>
              <a:t>and in all your body's cells. It's normal to </a:t>
            </a:r>
            <a:r>
              <a:rPr lang="en-US" dirty="0" smtClean="0"/>
              <a:t>have cholesterol</a:t>
            </a:r>
            <a:r>
              <a:rPr lang="en-US" dirty="0"/>
              <a:t>. Cholesterol is an important part of a healthy </a:t>
            </a:r>
            <a:r>
              <a:rPr lang="en-US" dirty="0" smtClean="0"/>
              <a:t>body because </a:t>
            </a:r>
            <a:r>
              <a:rPr lang="en-US" dirty="0"/>
              <a:t>it's used for producing cell membranes and </a:t>
            </a:r>
            <a:r>
              <a:rPr lang="en-US" dirty="0" smtClean="0"/>
              <a:t>some hormones</a:t>
            </a:r>
            <a:r>
              <a:rPr lang="en-US" dirty="0"/>
              <a:t>, and serves other needed bodily functions. But </a:t>
            </a:r>
            <a:r>
              <a:rPr lang="en-US" dirty="0" smtClean="0"/>
              <a:t>too much </a:t>
            </a:r>
            <a:r>
              <a:rPr lang="en-US" dirty="0"/>
              <a:t>cholesterol in the blood is a major risk factor for </a:t>
            </a:r>
            <a:r>
              <a:rPr lang="en-US" dirty="0" smtClean="0"/>
              <a:t>coronary heart </a:t>
            </a:r>
            <a:r>
              <a:rPr lang="en-US" dirty="0"/>
              <a:t>disease (which leads to heart attack) and for stroke.</a:t>
            </a:r>
          </a:p>
        </p:txBody>
      </p:sp>
    </p:spTree>
    <p:extLst>
      <p:ext uri="{BB962C8B-B14F-4D97-AF65-F5344CB8AC3E}">
        <p14:creationId xmlns:p14="http://schemas.microsoft.com/office/powerpoint/2010/main" val="909472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rPr>
              <a:t>Plaque is made up of cholesterol, fat, calcium, and other substances found in the blood.</a:t>
            </a:r>
            <a:endParaRPr lang="en-US" sz="3200" dirty="0"/>
          </a:p>
        </p:txBody>
      </p:sp>
      <p:sp>
        <p:nvSpPr>
          <p:cNvPr id="3" name="Content Placeholder 2"/>
          <p:cNvSpPr>
            <a:spLocks noGrp="1"/>
          </p:cNvSpPr>
          <p:nvPr>
            <p:ph idx="1"/>
          </p:nvPr>
        </p:nvSpPr>
        <p:spPr/>
        <p:txBody>
          <a:bodyPr/>
          <a:lstStyle/>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57349"/>
            <a:ext cx="7848600" cy="475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627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Algerian" pitchFamily="82" charset="0"/>
              </a:rPr>
              <a:t>Fat Vs Muscle</a:t>
            </a:r>
            <a:endParaRPr lang="en-US" sz="5400" dirty="0">
              <a:latin typeface="Algerian" pitchFamily="82" charset="0"/>
            </a:endParaRPr>
          </a:p>
        </p:txBody>
      </p:sp>
      <p:pic>
        <p:nvPicPr>
          <p:cNvPr id="5" name="Picture 4" descr="fat vs muscle caloric upkeep.jpg"/>
          <p:cNvPicPr>
            <a:picLocks noChangeAspect="1"/>
          </p:cNvPicPr>
          <p:nvPr/>
        </p:nvPicPr>
        <p:blipFill>
          <a:blip r:embed="rId2" cstate="print"/>
          <a:stretch>
            <a:fillRect/>
          </a:stretch>
        </p:blipFill>
        <p:spPr>
          <a:xfrm>
            <a:off x="2286000" y="4572000"/>
            <a:ext cx="5878286" cy="1524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85" y="1524000"/>
            <a:ext cx="4964773"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11290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Reduce Blood Sugar</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a:t>
            </a:r>
            <a:r>
              <a:rPr lang="en-US" dirty="0"/>
              <a:t>American Heart Association considers diabetes one of the</a:t>
            </a:r>
          </a:p>
          <a:p>
            <a:pPr marL="0" indent="0">
              <a:buNone/>
            </a:pPr>
            <a:r>
              <a:rPr lang="en-US" dirty="0"/>
              <a:t>six major controllable risk factors for cardiovascular disease. In</a:t>
            </a:r>
          </a:p>
          <a:p>
            <a:pPr marL="0" indent="0">
              <a:buNone/>
            </a:pPr>
            <a:r>
              <a:rPr lang="en-US" dirty="0"/>
              <a:t>fact, adults with diabetes are two to four times more likely to</a:t>
            </a:r>
          </a:p>
          <a:p>
            <a:pPr marL="0" indent="0">
              <a:buNone/>
            </a:pPr>
            <a:r>
              <a:rPr lang="en-US" dirty="0"/>
              <a:t>have heart disease or a stroke than adults without diabetes.</a:t>
            </a:r>
          </a:p>
          <a:p>
            <a:pPr marL="0" indent="0">
              <a:buNone/>
            </a:pPr>
            <a:r>
              <a:rPr lang="en-US" dirty="0"/>
              <a:t>Diabetes is treatable but even when glucose levels are under</a:t>
            </a:r>
          </a:p>
          <a:p>
            <a:pPr marL="0" indent="0">
              <a:buNone/>
            </a:pPr>
            <a:r>
              <a:rPr lang="en-US" dirty="0"/>
              <a:t>control it greatly increases the risk of heart disease and stroke</a:t>
            </a:r>
            <a:r>
              <a:rPr lang="en-US" dirty="0" smtClean="0"/>
              <a:t>.</a:t>
            </a:r>
          </a:p>
          <a:p>
            <a:pPr marL="0" indent="0">
              <a:buNone/>
            </a:pPr>
            <a:endParaRPr lang="en-US" dirty="0"/>
          </a:p>
          <a:p>
            <a:pPr marL="0" indent="0">
              <a:buNone/>
            </a:pPr>
            <a:r>
              <a:rPr lang="en-US" dirty="0"/>
              <a:t>In fact, most people with diabetes die of some form of heart </a:t>
            </a:r>
            <a:r>
              <a:rPr lang="en-US" dirty="0" smtClean="0"/>
              <a:t>or blood </a:t>
            </a:r>
            <a:r>
              <a:rPr lang="en-US" dirty="0"/>
              <a:t>vessel disease.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171" y="5029200"/>
            <a:ext cx="1077227"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707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American Heart Association Guidelines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When </a:t>
            </a:r>
            <a:r>
              <a:rPr lang="en-US" dirty="0"/>
              <a:t>diabetes is detected, a doctor may prescribe changes </a:t>
            </a:r>
            <a:r>
              <a:rPr lang="en-US" dirty="0" smtClean="0"/>
              <a:t>in eating </a:t>
            </a:r>
            <a:r>
              <a:rPr lang="en-US" dirty="0"/>
              <a:t>habits, weight control, exercise programs </a:t>
            </a:r>
            <a:r>
              <a:rPr lang="en-US" dirty="0" smtClean="0"/>
              <a:t>and medication </a:t>
            </a:r>
            <a:r>
              <a:rPr lang="en-US" dirty="0"/>
              <a:t>to keep it in check. It's critical for people </a:t>
            </a:r>
            <a:r>
              <a:rPr lang="en-US" dirty="0" smtClean="0"/>
              <a:t>with diabetes </a:t>
            </a:r>
            <a:r>
              <a:rPr lang="en-US" dirty="0"/>
              <a:t>to have regular check-ups. </a:t>
            </a:r>
            <a:endParaRPr lang="en-US" dirty="0" smtClean="0"/>
          </a:p>
          <a:p>
            <a:pPr marL="0" indent="0">
              <a:buNone/>
            </a:pPr>
            <a:endParaRPr lang="en-US" dirty="0" smtClean="0"/>
          </a:p>
          <a:p>
            <a:pPr marL="0" indent="0">
              <a:buNone/>
            </a:pPr>
            <a:r>
              <a:rPr lang="en-US" dirty="0" smtClean="0"/>
              <a:t>Work </a:t>
            </a:r>
            <a:r>
              <a:rPr lang="en-US" dirty="0"/>
              <a:t>closely with </a:t>
            </a:r>
            <a:r>
              <a:rPr lang="en-US" dirty="0" smtClean="0"/>
              <a:t>your healthcare </a:t>
            </a:r>
            <a:r>
              <a:rPr lang="en-US" dirty="0"/>
              <a:t>provider to manage your diabetes and control </a:t>
            </a:r>
            <a:r>
              <a:rPr lang="en-US" dirty="0" smtClean="0"/>
              <a:t>any other </a:t>
            </a:r>
            <a:r>
              <a:rPr lang="en-US" dirty="0"/>
              <a:t>risk factors. For example, blood pressure for people </a:t>
            </a:r>
            <a:r>
              <a:rPr lang="en-US" dirty="0" smtClean="0"/>
              <a:t>with diabetes </a:t>
            </a:r>
            <a:r>
              <a:rPr lang="en-US" dirty="0"/>
              <a:t>should be lower than 130/80 mm Hg.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77022"/>
            <a:ext cx="1666875" cy="79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960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Control your portion size</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much you eat is just as important as what you eat. Overloading your plate, taking seconds and eating until you feel stuffed can lead to eating more calories, fat and cholesterol than you should. </a:t>
            </a:r>
            <a:endParaRPr lang="en-US" dirty="0"/>
          </a:p>
        </p:txBody>
      </p:sp>
    </p:spTree>
    <p:extLst>
      <p:ext uri="{BB962C8B-B14F-4D97-AF65-F5344CB8AC3E}">
        <p14:creationId xmlns:p14="http://schemas.microsoft.com/office/powerpoint/2010/main" val="24670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Portions</a:t>
            </a:r>
            <a:endParaRPr lang="en-US" dirty="0"/>
          </a:p>
        </p:txBody>
      </p:sp>
      <p:sp>
        <p:nvSpPr>
          <p:cNvPr id="3" name="Content Placeholder 2"/>
          <p:cNvSpPr>
            <a:spLocks noGrp="1"/>
          </p:cNvSpPr>
          <p:nvPr>
            <p:ph idx="1"/>
          </p:nvPr>
        </p:nvSpPr>
        <p:spPr/>
        <p:txBody>
          <a:bodyPr/>
          <a:lstStyle/>
          <a:p>
            <a:pPr marL="0" indent="0">
              <a:buNone/>
            </a:pPr>
            <a:r>
              <a:rPr lang="en-US" dirty="0" smtClean="0"/>
              <a:t>Portions served in restaurants are often more than anyone needs. Keep track of the number of servings you eat — and use proper serving sizes — to help control your portions. </a:t>
            </a:r>
            <a:endParaRPr lang="en-US" dirty="0"/>
          </a:p>
        </p:txBody>
      </p:sp>
    </p:spTree>
    <p:extLst>
      <p:ext uri="{BB962C8B-B14F-4D97-AF65-F5344CB8AC3E}">
        <p14:creationId xmlns:p14="http://schemas.microsoft.com/office/powerpoint/2010/main" val="1771685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the bad, the ugly</a:t>
            </a:r>
            <a:endParaRPr lang="en-US" dirty="0"/>
          </a:p>
        </p:txBody>
      </p:sp>
      <p:sp>
        <p:nvSpPr>
          <p:cNvPr id="3" name="Content Placeholder 2"/>
          <p:cNvSpPr>
            <a:spLocks noGrp="1"/>
          </p:cNvSpPr>
          <p:nvPr>
            <p:ph idx="1"/>
          </p:nvPr>
        </p:nvSpPr>
        <p:spPr/>
        <p:txBody>
          <a:bodyPr>
            <a:noAutofit/>
          </a:bodyPr>
          <a:lstStyle/>
          <a:p>
            <a:pPr marL="457200" lvl="1" indent="0">
              <a:buNone/>
            </a:pPr>
            <a:r>
              <a:rPr lang="en-US" sz="1400" b="1" i="1" dirty="0"/>
              <a:t>Good: 	</a:t>
            </a:r>
            <a:r>
              <a:rPr lang="en-US" sz="1400" dirty="0" smtClean="0"/>
              <a:t>	   			 </a:t>
            </a:r>
          </a:p>
          <a:p>
            <a:pPr lvl="1"/>
            <a:r>
              <a:rPr lang="en-US" sz="1400" b="1" dirty="0" smtClean="0"/>
              <a:t>raw</a:t>
            </a:r>
            <a:r>
              <a:rPr lang="en-US" sz="1400" dirty="0" smtClean="0"/>
              <a:t>, </a:t>
            </a:r>
            <a:r>
              <a:rPr lang="en-US" sz="1400" b="1" dirty="0" smtClean="0"/>
              <a:t>local</a:t>
            </a:r>
            <a:r>
              <a:rPr lang="en-US" sz="1400" dirty="0" smtClean="0"/>
              <a:t> honey  	</a:t>
            </a:r>
          </a:p>
          <a:p>
            <a:pPr lvl="1"/>
            <a:r>
              <a:rPr lang="en-US" sz="1400" dirty="0" smtClean="0"/>
              <a:t>Stevia					</a:t>
            </a:r>
          </a:p>
          <a:p>
            <a:pPr lvl="1"/>
            <a:r>
              <a:rPr lang="en-US" sz="1400" dirty="0" smtClean="0"/>
              <a:t>Agave nectar</a:t>
            </a:r>
          </a:p>
          <a:p>
            <a:pPr lvl="1"/>
            <a:r>
              <a:rPr lang="en-US" sz="1400" dirty="0" smtClean="0"/>
              <a:t>REAL maple syrup</a:t>
            </a:r>
          </a:p>
          <a:p>
            <a:pPr marL="457200" lvl="1" indent="0">
              <a:buNone/>
            </a:pPr>
            <a:endParaRPr lang="en-US" sz="1400" dirty="0" smtClean="0"/>
          </a:p>
          <a:p>
            <a:pPr marL="457200" lvl="1" indent="0">
              <a:buNone/>
            </a:pPr>
            <a:r>
              <a:rPr lang="en-US" sz="1400" dirty="0" smtClean="0"/>
              <a:t>BEST: use unsweetened apple sauce, beets, bananas to recipes for natural sweetness</a:t>
            </a:r>
          </a:p>
          <a:p>
            <a:pPr marL="457200" lvl="1" indent="0">
              <a:buNone/>
            </a:pPr>
            <a:r>
              <a:rPr lang="en-US" sz="1400" b="1" i="1" dirty="0" smtClean="0"/>
              <a:t>Still needs to be used in moderation</a:t>
            </a:r>
          </a:p>
          <a:p>
            <a:pPr marL="457200" lvl="1" indent="0">
              <a:buNone/>
            </a:pPr>
            <a:endParaRPr lang="en-US" sz="1400" b="1" i="1" dirty="0"/>
          </a:p>
          <a:p>
            <a:pPr marL="457200" lvl="1" indent="0">
              <a:buNone/>
            </a:pPr>
            <a:r>
              <a:rPr lang="en-US" sz="1400" b="1" i="1" dirty="0"/>
              <a:t>Bad:</a:t>
            </a:r>
          </a:p>
          <a:p>
            <a:pPr lvl="1"/>
            <a:r>
              <a:rPr lang="en-US" sz="1400" dirty="0" smtClean="0"/>
              <a:t>processed honey</a:t>
            </a:r>
          </a:p>
          <a:p>
            <a:pPr marL="457200" lvl="1" indent="0">
              <a:buNone/>
            </a:pPr>
            <a:endParaRPr lang="en-US" sz="1400" b="1" i="1" dirty="0"/>
          </a:p>
          <a:p>
            <a:pPr marL="457200" lvl="1" indent="0">
              <a:buNone/>
            </a:pPr>
            <a:r>
              <a:rPr lang="en-US" sz="1400" b="1" i="1" dirty="0" smtClean="0"/>
              <a:t>Ugly:</a:t>
            </a:r>
          </a:p>
          <a:p>
            <a:pPr lvl="1"/>
            <a:r>
              <a:rPr lang="en-US" sz="1400" dirty="0" smtClean="0"/>
              <a:t>white </a:t>
            </a:r>
            <a:r>
              <a:rPr lang="en-US" sz="1400" dirty="0"/>
              <a:t>sugar</a:t>
            </a:r>
          </a:p>
          <a:p>
            <a:pPr lvl="1"/>
            <a:r>
              <a:rPr lang="en-US" sz="1400" dirty="0" smtClean="0"/>
              <a:t>high </a:t>
            </a:r>
            <a:r>
              <a:rPr lang="en-US" sz="1400" dirty="0"/>
              <a:t>fructose corn </a:t>
            </a:r>
            <a:r>
              <a:rPr lang="en-US" sz="1400" dirty="0" smtClean="0"/>
              <a:t>syrup</a:t>
            </a:r>
          </a:p>
          <a:p>
            <a:pPr lvl="1"/>
            <a:r>
              <a:rPr lang="en-US" sz="1400" dirty="0" smtClean="0"/>
              <a:t>Chemically created or modified sweeteners</a:t>
            </a:r>
            <a:endParaRPr lang="en-US" sz="1400" dirty="0"/>
          </a:p>
          <a:p>
            <a:pPr marL="457200" lvl="1" indent="0">
              <a:buNone/>
            </a:pPr>
            <a:endParaRPr lang="en-US" sz="1400" b="1" i="1" dirty="0" smtClean="0"/>
          </a:p>
          <a:p>
            <a:pPr marL="457200" lvl="1" indent="0">
              <a:buNone/>
            </a:pPr>
            <a:endParaRPr lang="en-US" sz="1400" b="1" i="1" dirty="0" smtClean="0"/>
          </a:p>
          <a:p>
            <a:pPr marL="457200" lvl="1" indent="0">
              <a:buNone/>
            </a:pPr>
            <a:r>
              <a:rPr lang="en-US" sz="1400" b="1" i="1" dirty="0" smtClean="0"/>
              <a:t>If you are diabetic or at risk for diabetes, discuss how much sugar you can consume and what types they recommend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1600200" cy="168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350327"/>
            <a:ext cx="2118909"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67424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Portions</a:t>
            </a:r>
            <a:endParaRPr lang="en-US" dirty="0"/>
          </a:p>
        </p:txBody>
      </p:sp>
      <p:sp>
        <p:nvSpPr>
          <p:cNvPr id="3" name="Content Placeholder 2"/>
          <p:cNvSpPr>
            <a:spLocks noGrp="1"/>
          </p:cNvSpPr>
          <p:nvPr>
            <p:ph idx="1"/>
          </p:nvPr>
        </p:nvSpPr>
        <p:spPr/>
        <p:txBody>
          <a:bodyPr/>
          <a:lstStyle/>
          <a:p>
            <a:pPr marL="0" indent="0">
              <a:buNone/>
            </a:pPr>
            <a:r>
              <a:rPr lang="en-US" dirty="0" smtClean="0"/>
              <a:t>Eating more of low-calorie, nutrient-rich foods, such as fruits and vegetables, and less of high-calorie, high-sodium foods, such as refined, processed or fast foods, can shape up your diet as well as your heart and waistline. </a:t>
            </a:r>
          </a:p>
          <a:p>
            <a:endParaRPr lang="en-US" dirty="0"/>
          </a:p>
        </p:txBody>
      </p:sp>
    </p:spTree>
    <p:extLst>
      <p:ext uri="{BB962C8B-B14F-4D97-AF65-F5344CB8AC3E}">
        <p14:creationId xmlns:p14="http://schemas.microsoft.com/office/powerpoint/2010/main" val="37085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serving size is a specific amount of food, defined by common measurements such as cups, ounces or pieces. For example, one serving of pasta is 1/2 cup, or about the size of a hockey puck. A serving of meat, fish or chicken is 2 to 3 ounces, or about the size and thickness of a deck of cards. Judging serving size is a learned skill. You may need to use measuring cups and spoons or a scale until you're comfortable with your judgment. </a:t>
            </a:r>
            <a:endParaRPr lang="en-US" dirty="0"/>
          </a:p>
        </p:txBody>
      </p:sp>
    </p:spTree>
    <p:extLst>
      <p:ext uri="{BB962C8B-B14F-4D97-AF65-F5344CB8AC3E}">
        <p14:creationId xmlns:p14="http://schemas.microsoft.com/office/powerpoint/2010/main" val="1431673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Eat more vegetables and fruits</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Vegetables and fruits are good sources of vitamins and minerals. Vegetables and fruits are also low in calories and rich in dietary fiber. Vegetables and fruits contain substances found in plants that may help prevent cardiovascular disease. Eating more fruits and vegetables may help you eat less high-fat foods, such as meat, cheese and snack foods. </a:t>
            </a:r>
          </a:p>
          <a:p>
            <a:endParaRPr lang="en-US" dirty="0"/>
          </a:p>
        </p:txBody>
      </p:sp>
    </p:spTree>
    <p:extLst>
      <p:ext uri="{BB962C8B-B14F-4D97-AF65-F5344CB8AC3E}">
        <p14:creationId xmlns:p14="http://schemas.microsoft.com/office/powerpoint/2010/main" val="558489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Vegetables &amp; Fruit</a:t>
            </a:r>
            <a:endParaRPr lang="en-US" dirty="0"/>
          </a:p>
        </p:txBody>
      </p:sp>
      <p:sp>
        <p:nvSpPr>
          <p:cNvPr id="3" name="Content Placeholder 2"/>
          <p:cNvSpPr>
            <a:spLocks noGrp="1"/>
          </p:cNvSpPr>
          <p:nvPr>
            <p:ph idx="1"/>
          </p:nvPr>
        </p:nvSpPr>
        <p:spPr/>
        <p:txBody>
          <a:bodyPr/>
          <a:lstStyle/>
          <a:p>
            <a:pPr marL="0" indent="0">
              <a:buNone/>
            </a:pPr>
            <a:r>
              <a:rPr lang="en-US" dirty="0" smtClean="0"/>
              <a:t>Featuring vegetables and fruits in your diet can be easy. Keep vegetables washed and cut in your refrigerator for quick snacks. Keep fruit in a bowl in your kitchen so that you'll remember to eat it. Choose recipes that have vegetables or fruits as the main ingredient, such as vegetable stir-fry or fresh fruit mixed into salads. </a:t>
            </a:r>
          </a:p>
          <a:p>
            <a:endParaRPr lang="en-US" dirty="0"/>
          </a:p>
        </p:txBody>
      </p:sp>
    </p:spTree>
    <p:extLst>
      <p:ext uri="{BB962C8B-B14F-4D97-AF65-F5344CB8AC3E}">
        <p14:creationId xmlns:p14="http://schemas.microsoft.com/office/powerpoint/2010/main" val="3349855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Fruits and vegetables to choose </a:t>
            </a:r>
            <a:br>
              <a:rPr lang="en-US" dirty="0" smtClean="0"/>
            </a:br>
            <a:endParaRPr lang="en-US" dirty="0"/>
          </a:p>
        </p:txBody>
      </p:sp>
      <p:sp>
        <p:nvSpPr>
          <p:cNvPr id="5" name="Content Placeholder 4"/>
          <p:cNvSpPr>
            <a:spLocks noGrp="1"/>
          </p:cNvSpPr>
          <p:nvPr>
            <p:ph idx="1"/>
          </p:nvPr>
        </p:nvSpPr>
        <p:spPr/>
        <p:txBody>
          <a:bodyPr/>
          <a:lstStyle/>
          <a:p>
            <a:r>
              <a:rPr lang="en-US" dirty="0" smtClean="0"/>
              <a:t>Fresh or frozen vegetables and fruits</a:t>
            </a:r>
          </a:p>
          <a:p>
            <a:r>
              <a:rPr lang="en-US" dirty="0" smtClean="0"/>
              <a:t>Low-sodium canned vegetables</a:t>
            </a:r>
          </a:p>
          <a:p>
            <a:r>
              <a:rPr lang="en-US" dirty="0" smtClean="0"/>
              <a:t>Canned fruit packed in juice or water</a:t>
            </a:r>
          </a:p>
          <a:p>
            <a:endParaRPr lang="en-US"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4003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822636"/>
            <a:ext cx="2805113" cy="18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11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http</a:t>
            </a:r>
            <a:r>
              <a:rPr lang="en-US" dirty="0"/>
              <a:t>://choosemyplate.gov</a:t>
            </a:r>
            <a:r>
              <a:rPr lang="en-US" dirty="0" smtClean="0"/>
              <a: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76400"/>
            <a:ext cx="4457700" cy="40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811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fiber</a:t>
            </a:r>
            <a:endParaRPr lang="en-US" dirty="0"/>
          </a:p>
        </p:txBody>
      </p:sp>
      <p:sp>
        <p:nvSpPr>
          <p:cNvPr id="3" name="Content Placeholder 2"/>
          <p:cNvSpPr>
            <a:spLocks noGrp="1"/>
          </p:cNvSpPr>
          <p:nvPr>
            <p:ph idx="1"/>
          </p:nvPr>
        </p:nvSpPr>
        <p:spPr/>
        <p:txBody>
          <a:bodyPr/>
          <a:lstStyle/>
          <a:p>
            <a:r>
              <a:rPr lang="en-US" dirty="0" smtClean="0"/>
              <a:t>Brown rice</a:t>
            </a:r>
          </a:p>
          <a:p>
            <a:r>
              <a:rPr lang="en-US" dirty="0" smtClean="0"/>
              <a:t>Quinoa</a:t>
            </a:r>
          </a:p>
          <a:p>
            <a:r>
              <a:rPr lang="en-US" dirty="0" smtClean="0"/>
              <a:t>Crushed flax seed</a:t>
            </a:r>
          </a:p>
          <a:p>
            <a:r>
              <a:rPr lang="en-US" dirty="0" smtClean="0"/>
              <a:t>Beans </a:t>
            </a:r>
          </a:p>
          <a:p>
            <a:r>
              <a:rPr lang="en-US" dirty="0" smtClean="0"/>
              <a:t>Broccoli</a:t>
            </a:r>
          </a:p>
          <a:p>
            <a:r>
              <a:rPr lang="en-US" dirty="0" smtClean="0"/>
              <a:t>Apples</a:t>
            </a:r>
            <a:endParaRPr 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518" y="2971801"/>
            <a:ext cx="3728482" cy="250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821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planning and recipes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hlinkClick r:id="rId2"/>
              </a:rPr>
              <a:t>http://</a:t>
            </a:r>
            <a:r>
              <a:rPr lang="en-US" u="sng" dirty="0" smtClean="0">
                <a:hlinkClick r:id="rId2"/>
              </a:rPr>
              <a:t>www.diabetes.org/mfa-recipes/meal-plans/2014-01-mp-gluten-free.html</a:t>
            </a:r>
            <a:endParaRPr lang="en-US" u="sng" dirty="0" smtClean="0"/>
          </a:p>
          <a:p>
            <a:endParaRPr lang="en-US" u="sng" dirty="0"/>
          </a:p>
          <a:p>
            <a:r>
              <a:rPr lang="en-US" dirty="0">
                <a:hlinkClick r:id="rId3"/>
              </a:rPr>
              <a:t>http://www.toscareno.com</a:t>
            </a:r>
            <a:r>
              <a:rPr lang="en-US" dirty="0" smtClean="0">
                <a:hlinkClick r:id="rId3"/>
              </a:rPr>
              <a:t>/</a:t>
            </a:r>
            <a:endParaRPr lang="en-US" dirty="0" smtClean="0"/>
          </a:p>
          <a:p>
            <a:endParaRPr lang="en-US" dirty="0"/>
          </a:p>
          <a:p>
            <a:r>
              <a:rPr lang="en-US" dirty="0">
                <a:hlinkClick r:id="rId4"/>
              </a:rPr>
              <a:t>http://</a:t>
            </a:r>
            <a:r>
              <a:rPr lang="en-US" dirty="0" smtClean="0">
                <a:hlinkClick r:id="rId4"/>
              </a:rPr>
              <a:t>bodyforlife.com/library/recipes#pg-1</a:t>
            </a:r>
            <a:endParaRPr lang="en-US" dirty="0" smtClean="0"/>
          </a:p>
          <a:p>
            <a:pPr marL="0" indent="0">
              <a:buNone/>
            </a:pPr>
            <a:endParaRPr lang="en-US" dirty="0"/>
          </a:p>
          <a:p>
            <a:r>
              <a:rPr lang="en-US" dirty="0" smtClean="0">
                <a:hlinkClick r:id="rId5"/>
              </a:rPr>
              <a:t>www.lizjones.org</a:t>
            </a:r>
            <a:endParaRPr lang="en-US" dirty="0" smtClean="0"/>
          </a:p>
          <a:p>
            <a:pPr marL="0" indent="0">
              <a:buNone/>
            </a:pPr>
            <a:endParaRPr lang="en-US" dirty="0" smtClean="0"/>
          </a:p>
          <a:p>
            <a:r>
              <a:rPr lang="en-US" dirty="0">
                <a:hlinkClick r:id="rId6"/>
              </a:rPr>
              <a:t>https://</a:t>
            </a:r>
            <a:r>
              <a:rPr lang="en-US" dirty="0" smtClean="0">
                <a:hlinkClick r:id="rId6"/>
              </a:rPr>
              <a:t>www.facebook.com/liz.jones.1441810</a:t>
            </a:r>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4753175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www.lizjones.org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382" y="1600201"/>
            <a:ext cx="7828017" cy="4582620"/>
          </a:xfrm>
        </p:spPr>
      </p:pic>
    </p:spTree>
    <p:extLst>
      <p:ext uri="{BB962C8B-B14F-4D97-AF65-F5344CB8AC3E}">
        <p14:creationId xmlns:p14="http://schemas.microsoft.com/office/powerpoint/2010/main" val="79099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better choices</a:t>
            </a:r>
            <a:endParaRPr lang="en-US" dirty="0"/>
          </a:p>
        </p:txBody>
      </p:sp>
      <p:sp>
        <p:nvSpPr>
          <p:cNvPr id="3" name="Content Placeholder 2"/>
          <p:cNvSpPr>
            <a:spLocks noGrp="1"/>
          </p:cNvSpPr>
          <p:nvPr>
            <p:ph idx="1"/>
          </p:nvPr>
        </p:nvSpPr>
        <p:spPr/>
        <p:txBody>
          <a:bodyPr/>
          <a:lstStyle/>
          <a:p>
            <a:r>
              <a:rPr lang="en-US" dirty="0" smtClean="0"/>
              <a:t>If you choose to drink alcohol, there are some ways you can make cocktails “healthier” than the sugar in pre-made mixes, creams, and salt.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34080"/>
            <a:ext cx="7239000" cy="197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08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020" y="838200"/>
            <a:ext cx="6501979" cy="569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51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“regular” Mojito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939685"/>
              </p:ext>
            </p:extLst>
          </p:nvPr>
        </p:nvGraphicFramePr>
        <p:xfrm>
          <a:off x="1066800" y="1463675"/>
          <a:ext cx="3062682" cy="4797910"/>
        </p:xfrm>
        <a:graphic>
          <a:graphicData uri="http://schemas.openxmlformats.org/drawingml/2006/table">
            <a:tbl>
              <a:tblPr/>
              <a:tblGrid>
                <a:gridCol w="1020894"/>
                <a:gridCol w="1020894"/>
                <a:gridCol w="1020894"/>
              </a:tblGrid>
              <a:tr h="136119">
                <a:tc gridSpan="3">
                  <a:txBody>
                    <a:bodyPr/>
                    <a:lstStyle/>
                    <a:p>
                      <a:r>
                        <a:rPr lang="en-US" sz="700" b="1" dirty="0"/>
                        <a:t>Nutrition Facts</a:t>
                      </a:r>
                      <a:r>
                        <a:rPr lang="en-US" sz="700" dirty="0"/>
                        <a:t> </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3">
                  <a:txBody>
                    <a:bodyPr/>
                    <a:lstStyle/>
                    <a:p>
                      <a:r>
                        <a:rPr lang="en-US" sz="700"/>
                        <a:t>Serving Size 1 cocktail </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3">
                  <a:txBody>
                    <a:bodyPr/>
                    <a:lstStyle/>
                    <a:p>
                      <a:r>
                        <a:rPr lang="en-US" sz="700"/>
                        <a:t> </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3">
                  <a:txBody>
                    <a:bodyPr/>
                    <a:lstStyle/>
                    <a:p>
                      <a:r>
                        <a:rPr lang="en-US" sz="700"/>
                        <a:t>Amount Per Serving</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238209">
                <a:tc gridSpan="3">
                  <a:txBody>
                    <a:bodyPr/>
                    <a:lstStyle/>
                    <a:p>
                      <a:r>
                        <a:rPr lang="en-US" sz="700">
                          <a:effectLst/>
                        </a:rPr>
                        <a:t>Calories from Fat 0</a:t>
                      </a:r>
                    </a:p>
                    <a:p>
                      <a:r>
                        <a:rPr lang="en-US" sz="700" b="1"/>
                        <a:t>Calories</a:t>
                      </a:r>
                      <a:r>
                        <a:rPr lang="en-US" sz="700"/>
                        <a:t> 217 </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3">
                  <a:txBody>
                    <a:bodyPr/>
                    <a:lstStyle/>
                    <a:p>
                      <a:r>
                        <a:rPr lang="en-US" sz="700"/>
                        <a:t> </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3">
                  <a:txBody>
                    <a:bodyPr/>
                    <a:lstStyle/>
                    <a:p>
                      <a:pPr algn="r"/>
                      <a:r>
                        <a:rPr lang="en-US" sz="700"/>
                        <a:t>% Daily Values*</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2">
                  <a:txBody>
                    <a:bodyPr/>
                    <a:lstStyle/>
                    <a:p>
                      <a:r>
                        <a:rPr lang="en-US" sz="700" b="1"/>
                        <a:t>Total Fat</a:t>
                      </a:r>
                      <a:r>
                        <a:rPr lang="en-US" sz="700"/>
                        <a:t> 0.04g </a:t>
                      </a:r>
                    </a:p>
                  </a:txBody>
                  <a:tcPr marL="34030" marR="34030" marT="17015" marB="17015" anchor="ctr">
                    <a:lnL>
                      <a:noFill/>
                    </a:lnL>
                    <a:lnR>
                      <a:noFill/>
                    </a:lnR>
                    <a:lnT>
                      <a:noFill/>
                    </a:lnT>
                    <a:lnB>
                      <a:noFill/>
                    </a:lnB>
                  </a:tcPr>
                </a:tc>
                <a:tc hMerge="1">
                  <a:txBody>
                    <a:bodyPr/>
                    <a:lstStyle/>
                    <a:p>
                      <a:endParaRPr lang="en-US"/>
                    </a:p>
                  </a:txBody>
                  <a:tcPr/>
                </a:tc>
                <a:tc>
                  <a:txBody>
                    <a:bodyPr/>
                    <a:lstStyle/>
                    <a:p>
                      <a:pPr algn="r"/>
                      <a:r>
                        <a:rPr lang="en-US" sz="700" b="1"/>
                        <a:t>0</a:t>
                      </a:r>
                      <a:r>
                        <a:rPr lang="en-US" sz="700"/>
                        <a:t>%</a:t>
                      </a:r>
                    </a:p>
                  </a:txBody>
                  <a:tcPr marL="34030" marR="34030" marT="17015" marB="17015" anchor="ctr">
                    <a:lnL>
                      <a:noFill/>
                    </a:lnL>
                    <a:lnR>
                      <a:noFill/>
                    </a:lnR>
                    <a:lnT>
                      <a:noFill/>
                    </a:lnT>
                    <a:lnB>
                      <a:noFill/>
                    </a:lnB>
                  </a:tcPr>
                </a:tc>
              </a:tr>
              <a:tr h="136119">
                <a:tc>
                  <a:txBody>
                    <a:bodyPr/>
                    <a:lstStyle/>
                    <a:p>
                      <a:r>
                        <a:rPr lang="en-US" sz="700"/>
                        <a:t> </a:t>
                      </a:r>
                    </a:p>
                  </a:txBody>
                  <a:tcPr marL="34030" marR="34030" marT="17015" marB="17015" anchor="ctr">
                    <a:lnL>
                      <a:noFill/>
                    </a:lnL>
                    <a:lnR>
                      <a:noFill/>
                    </a:lnR>
                    <a:lnT>
                      <a:noFill/>
                    </a:lnT>
                    <a:lnB>
                      <a:noFill/>
                    </a:lnB>
                  </a:tcPr>
                </a:tc>
                <a:tc>
                  <a:txBody>
                    <a:bodyPr/>
                    <a:lstStyle/>
                    <a:p>
                      <a:r>
                        <a:rPr lang="en-US" sz="700"/>
                        <a:t>Saturated Fat 0.005g </a:t>
                      </a:r>
                    </a:p>
                  </a:txBody>
                  <a:tcPr marL="34030" marR="34030" marT="17015" marB="17015" anchor="ctr">
                    <a:lnL>
                      <a:noFill/>
                    </a:lnL>
                    <a:lnR>
                      <a:noFill/>
                    </a:lnR>
                    <a:lnT>
                      <a:noFill/>
                    </a:lnT>
                    <a:lnB>
                      <a:noFill/>
                    </a:lnB>
                  </a:tcPr>
                </a:tc>
                <a:tc>
                  <a:txBody>
                    <a:bodyPr/>
                    <a:lstStyle/>
                    <a:p>
                      <a:pPr algn="r"/>
                      <a:r>
                        <a:rPr lang="en-US" sz="700" b="1"/>
                        <a:t>0</a:t>
                      </a:r>
                      <a:r>
                        <a:rPr lang="en-US" sz="700"/>
                        <a:t>%</a:t>
                      </a:r>
                    </a:p>
                  </a:txBody>
                  <a:tcPr marL="34030" marR="34030" marT="17015" marB="17015" anchor="ctr">
                    <a:lnL>
                      <a:noFill/>
                    </a:lnL>
                    <a:lnR>
                      <a:noFill/>
                    </a:lnR>
                    <a:lnT>
                      <a:noFill/>
                    </a:lnT>
                    <a:lnB>
                      <a:noFill/>
                    </a:lnB>
                  </a:tcPr>
                </a:tc>
              </a:tr>
              <a:tr h="136119">
                <a:tc>
                  <a:txBody>
                    <a:bodyPr/>
                    <a:lstStyle/>
                    <a:p>
                      <a:r>
                        <a:rPr lang="en-US" sz="700"/>
                        <a:t> </a:t>
                      </a:r>
                    </a:p>
                  </a:txBody>
                  <a:tcPr marL="34030" marR="34030" marT="17015" marB="17015" anchor="ctr">
                    <a:lnL>
                      <a:noFill/>
                    </a:lnL>
                    <a:lnR>
                      <a:noFill/>
                    </a:lnR>
                    <a:lnT>
                      <a:noFill/>
                    </a:lnT>
                    <a:lnB>
                      <a:noFill/>
                    </a:lnB>
                  </a:tcPr>
                </a:tc>
                <a:tc>
                  <a:txBody>
                    <a:bodyPr/>
                    <a:lstStyle/>
                    <a:p>
                      <a:r>
                        <a:rPr lang="en-US" sz="700"/>
                        <a:t>Polyunsaturated Fat 0.012g </a:t>
                      </a:r>
                    </a:p>
                  </a:txBody>
                  <a:tcPr marL="34030" marR="34030" marT="17015" marB="17015" anchor="ctr">
                    <a:lnL>
                      <a:noFill/>
                    </a:lnL>
                    <a:lnR>
                      <a:noFill/>
                    </a:lnR>
                    <a:lnT>
                      <a:noFill/>
                    </a:lnT>
                    <a:lnB>
                      <a:noFill/>
                    </a:lnB>
                  </a:tcPr>
                </a:tc>
                <a:tc>
                  <a:txBody>
                    <a:bodyPr/>
                    <a:lstStyle/>
                    <a:p>
                      <a:r>
                        <a:rPr lang="en-US" sz="700"/>
                        <a:t> </a:t>
                      </a:r>
                    </a:p>
                  </a:txBody>
                  <a:tcPr marL="34030" marR="34030" marT="17015" marB="17015" anchor="ctr">
                    <a:lnL>
                      <a:noFill/>
                    </a:lnL>
                    <a:lnR>
                      <a:noFill/>
                    </a:lnR>
                    <a:lnT>
                      <a:noFill/>
                    </a:lnT>
                    <a:lnB>
                      <a:noFill/>
                    </a:lnB>
                  </a:tcPr>
                </a:tc>
              </a:tr>
              <a:tr h="238209">
                <a:tc>
                  <a:txBody>
                    <a:bodyPr/>
                    <a:lstStyle/>
                    <a:p>
                      <a:r>
                        <a:rPr lang="en-US" sz="700"/>
                        <a:t> </a:t>
                      </a:r>
                    </a:p>
                  </a:txBody>
                  <a:tcPr marL="34030" marR="34030" marT="17015" marB="17015" anchor="ctr">
                    <a:lnL>
                      <a:noFill/>
                    </a:lnL>
                    <a:lnR>
                      <a:noFill/>
                    </a:lnR>
                    <a:lnT>
                      <a:noFill/>
                    </a:lnT>
                    <a:lnB>
                      <a:noFill/>
                    </a:lnB>
                  </a:tcPr>
                </a:tc>
                <a:tc>
                  <a:txBody>
                    <a:bodyPr/>
                    <a:lstStyle/>
                    <a:p>
                      <a:r>
                        <a:rPr lang="en-US" sz="700"/>
                        <a:t>Monounsaturated Fat 0.002g </a:t>
                      </a:r>
                    </a:p>
                  </a:txBody>
                  <a:tcPr marL="34030" marR="34030" marT="17015" marB="17015" anchor="ctr">
                    <a:lnL>
                      <a:noFill/>
                    </a:lnL>
                    <a:lnR>
                      <a:noFill/>
                    </a:lnR>
                    <a:lnT>
                      <a:noFill/>
                    </a:lnT>
                    <a:lnB>
                      <a:noFill/>
                    </a:lnB>
                  </a:tcPr>
                </a:tc>
                <a:tc>
                  <a:txBody>
                    <a:bodyPr/>
                    <a:lstStyle/>
                    <a:p>
                      <a:r>
                        <a:rPr lang="en-US" sz="700" dirty="0"/>
                        <a:t> </a:t>
                      </a:r>
                    </a:p>
                  </a:txBody>
                  <a:tcPr marL="34030" marR="34030" marT="17015" marB="17015" anchor="ctr">
                    <a:lnL>
                      <a:noFill/>
                    </a:lnL>
                    <a:lnR>
                      <a:noFill/>
                    </a:lnR>
                    <a:lnT>
                      <a:noFill/>
                    </a:lnT>
                    <a:lnB>
                      <a:noFill/>
                    </a:lnB>
                  </a:tcPr>
                </a:tc>
              </a:tr>
              <a:tr h="136119">
                <a:tc gridSpan="2">
                  <a:txBody>
                    <a:bodyPr/>
                    <a:lstStyle/>
                    <a:p>
                      <a:r>
                        <a:rPr lang="en-US" sz="700" b="1"/>
                        <a:t>Cholesterol</a:t>
                      </a:r>
                      <a:r>
                        <a:rPr lang="en-US" sz="700"/>
                        <a:t> 0mg </a:t>
                      </a:r>
                    </a:p>
                  </a:txBody>
                  <a:tcPr marL="34030" marR="34030" marT="17015" marB="17015" anchor="ctr">
                    <a:lnL>
                      <a:noFill/>
                    </a:lnL>
                    <a:lnR>
                      <a:noFill/>
                    </a:lnR>
                    <a:lnT>
                      <a:noFill/>
                    </a:lnT>
                    <a:lnB>
                      <a:noFill/>
                    </a:lnB>
                  </a:tcPr>
                </a:tc>
                <a:tc hMerge="1">
                  <a:txBody>
                    <a:bodyPr/>
                    <a:lstStyle/>
                    <a:p>
                      <a:endParaRPr lang="en-US"/>
                    </a:p>
                  </a:txBody>
                  <a:tcPr/>
                </a:tc>
                <a:tc>
                  <a:txBody>
                    <a:bodyPr/>
                    <a:lstStyle/>
                    <a:p>
                      <a:pPr algn="r"/>
                      <a:r>
                        <a:rPr lang="en-US" sz="700" b="1"/>
                        <a:t>0</a:t>
                      </a:r>
                      <a:r>
                        <a:rPr lang="en-US" sz="700"/>
                        <a:t>%</a:t>
                      </a:r>
                    </a:p>
                  </a:txBody>
                  <a:tcPr marL="34030" marR="34030" marT="17015" marB="17015" anchor="ctr">
                    <a:lnL>
                      <a:noFill/>
                    </a:lnL>
                    <a:lnR>
                      <a:noFill/>
                    </a:lnR>
                    <a:lnT>
                      <a:noFill/>
                    </a:lnT>
                    <a:lnB>
                      <a:noFill/>
                    </a:lnB>
                  </a:tcPr>
                </a:tc>
              </a:tr>
              <a:tr h="136119">
                <a:tc gridSpan="2">
                  <a:txBody>
                    <a:bodyPr/>
                    <a:lstStyle/>
                    <a:p>
                      <a:r>
                        <a:rPr lang="en-US" sz="700" b="1"/>
                        <a:t>Sodium</a:t>
                      </a:r>
                      <a:r>
                        <a:rPr lang="en-US" sz="700"/>
                        <a:t> 30mg </a:t>
                      </a:r>
                    </a:p>
                  </a:txBody>
                  <a:tcPr marL="34030" marR="34030" marT="17015" marB="17015" anchor="ctr">
                    <a:lnL>
                      <a:noFill/>
                    </a:lnL>
                    <a:lnR>
                      <a:noFill/>
                    </a:lnR>
                    <a:lnT>
                      <a:noFill/>
                    </a:lnT>
                    <a:lnB>
                      <a:noFill/>
                    </a:lnB>
                  </a:tcPr>
                </a:tc>
                <a:tc hMerge="1">
                  <a:txBody>
                    <a:bodyPr/>
                    <a:lstStyle/>
                    <a:p>
                      <a:endParaRPr lang="en-US"/>
                    </a:p>
                  </a:txBody>
                  <a:tcPr/>
                </a:tc>
                <a:tc>
                  <a:txBody>
                    <a:bodyPr/>
                    <a:lstStyle/>
                    <a:p>
                      <a:pPr algn="r"/>
                      <a:r>
                        <a:rPr lang="en-US" sz="700" b="1"/>
                        <a:t>1</a:t>
                      </a:r>
                      <a:r>
                        <a:rPr lang="en-US" sz="700"/>
                        <a:t>%</a:t>
                      </a:r>
                    </a:p>
                  </a:txBody>
                  <a:tcPr marL="34030" marR="34030" marT="17015" marB="17015" anchor="ctr">
                    <a:lnL>
                      <a:noFill/>
                    </a:lnL>
                    <a:lnR>
                      <a:noFill/>
                    </a:lnR>
                    <a:lnT>
                      <a:noFill/>
                    </a:lnT>
                    <a:lnB>
                      <a:noFill/>
                    </a:lnB>
                  </a:tcPr>
                </a:tc>
              </a:tr>
              <a:tr h="120303">
                <a:tc gridSpan="2">
                  <a:txBody>
                    <a:bodyPr/>
                    <a:lstStyle/>
                    <a:p>
                      <a:r>
                        <a:rPr lang="en-US" sz="700" b="1"/>
                        <a:t>Potassium</a:t>
                      </a:r>
                      <a:r>
                        <a:rPr lang="en-US" sz="700"/>
                        <a:t> 24mg </a:t>
                      </a:r>
                    </a:p>
                  </a:txBody>
                  <a:tcPr marL="34030" marR="34030" marT="17015" marB="17015" anchor="ctr">
                    <a:lnL>
                      <a:noFill/>
                    </a:lnL>
                    <a:lnR>
                      <a:noFill/>
                    </a:lnR>
                    <a:lnT>
                      <a:noFill/>
                    </a:lnT>
                    <a:lnB>
                      <a:noFill/>
                    </a:lnB>
                  </a:tcPr>
                </a:tc>
                <a:tc hMerge="1">
                  <a:txBody>
                    <a:bodyPr/>
                    <a:lstStyle/>
                    <a:p>
                      <a:endParaRPr lang="en-US"/>
                    </a:p>
                  </a:txBody>
                  <a:tcPr/>
                </a:tc>
                <a:tc>
                  <a:txBody>
                    <a:bodyPr/>
                    <a:lstStyle/>
                    <a:p>
                      <a:r>
                        <a:rPr lang="en-US" sz="700"/>
                        <a:t> </a:t>
                      </a:r>
                    </a:p>
                  </a:txBody>
                  <a:tcPr marL="34030" marR="34030" marT="17015" marB="17015" anchor="ctr">
                    <a:lnL>
                      <a:noFill/>
                    </a:lnL>
                    <a:lnR>
                      <a:noFill/>
                    </a:lnR>
                    <a:lnT>
                      <a:noFill/>
                    </a:lnT>
                    <a:lnB>
                      <a:noFill/>
                    </a:lnB>
                  </a:tcPr>
                </a:tc>
              </a:tr>
              <a:tr h="136119">
                <a:tc gridSpan="2">
                  <a:txBody>
                    <a:bodyPr/>
                    <a:lstStyle/>
                    <a:p>
                      <a:r>
                        <a:rPr lang="en-US" sz="700" b="1"/>
                        <a:t>Total Carbohydrate</a:t>
                      </a:r>
                      <a:r>
                        <a:rPr lang="en-US" sz="700"/>
                        <a:t> 24.94g </a:t>
                      </a:r>
                    </a:p>
                  </a:txBody>
                  <a:tcPr marL="34030" marR="34030" marT="17015" marB="17015" anchor="ctr">
                    <a:lnL>
                      <a:noFill/>
                    </a:lnL>
                    <a:lnR>
                      <a:noFill/>
                    </a:lnR>
                    <a:lnT>
                      <a:noFill/>
                    </a:lnT>
                    <a:lnB>
                      <a:noFill/>
                    </a:lnB>
                  </a:tcPr>
                </a:tc>
                <a:tc hMerge="1">
                  <a:txBody>
                    <a:bodyPr/>
                    <a:lstStyle/>
                    <a:p>
                      <a:endParaRPr lang="en-US"/>
                    </a:p>
                  </a:txBody>
                  <a:tcPr/>
                </a:tc>
                <a:tc>
                  <a:txBody>
                    <a:bodyPr/>
                    <a:lstStyle/>
                    <a:p>
                      <a:pPr algn="r"/>
                      <a:r>
                        <a:rPr lang="en-US" sz="700" b="1"/>
                        <a:t>8</a:t>
                      </a:r>
                      <a:r>
                        <a:rPr lang="en-US" sz="700"/>
                        <a:t>%</a:t>
                      </a:r>
                    </a:p>
                  </a:txBody>
                  <a:tcPr marL="34030" marR="34030" marT="17015" marB="17015" anchor="ctr">
                    <a:lnL>
                      <a:noFill/>
                    </a:lnL>
                    <a:lnR>
                      <a:noFill/>
                    </a:lnR>
                    <a:lnT>
                      <a:noFill/>
                    </a:lnT>
                    <a:lnB>
                      <a:noFill/>
                    </a:lnB>
                  </a:tcPr>
                </a:tc>
              </a:tr>
              <a:tr h="136119">
                <a:tc>
                  <a:txBody>
                    <a:bodyPr/>
                    <a:lstStyle/>
                    <a:p>
                      <a:r>
                        <a:rPr lang="en-US" sz="700"/>
                        <a:t> </a:t>
                      </a:r>
                    </a:p>
                  </a:txBody>
                  <a:tcPr marL="34030" marR="34030" marT="17015" marB="17015" anchor="ctr">
                    <a:lnL>
                      <a:noFill/>
                    </a:lnL>
                    <a:lnR>
                      <a:noFill/>
                    </a:lnR>
                    <a:lnT>
                      <a:noFill/>
                    </a:lnT>
                    <a:lnB>
                      <a:noFill/>
                    </a:lnB>
                  </a:tcPr>
                </a:tc>
                <a:tc>
                  <a:txBody>
                    <a:bodyPr/>
                    <a:lstStyle/>
                    <a:p>
                      <a:r>
                        <a:rPr lang="en-US" sz="700"/>
                        <a:t>Dietary Fiber 0.5g </a:t>
                      </a:r>
                    </a:p>
                  </a:txBody>
                  <a:tcPr marL="34030" marR="34030" marT="17015" marB="17015" anchor="ctr">
                    <a:lnL>
                      <a:noFill/>
                    </a:lnL>
                    <a:lnR>
                      <a:noFill/>
                    </a:lnR>
                    <a:lnT>
                      <a:noFill/>
                    </a:lnT>
                    <a:lnB>
                      <a:noFill/>
                    </a:lnB>
                  </a:tcPr>
                </a:tc>
                <a:tc>
                  <a:txBody>
                    <a:bodyPr/>
                    <a:lstStyle/>
                    <a:p>
                      <a:pPr algn="r"/>
                      <a:r>
                        <a:rPr lang="en-US" sz="700" b="1"/>
                        <a:t>2</a:t>
                      </a:r>
                      <a:r>
                        <a:rPr lang="en-US" sz="700"/>
                        <a:t>%</a:t>
                      </a:r>
                    </a:p>
                  </a:txBody>
                  <a:tcPr marL="34030" marR="34030" marT="17015" marB="17015" anchor="ctr">
                    <a:lnL>
                      <a:noFill/>
                    </a:lnL>
                    <a:lnR>
                      <a:noFill/>
                    </a:lnR>
                    <a:lnT>
                      <a:noFill/>
                    </a:lnT>
                    <a:lnB>
                      <a:noFill/>
                    </a:lnB>
                  </a:tcPr>
                </a:tc>
              </a:tr>
              <a:tr h="136119">
                <a:tc>
                  <a:txBody>
                    <a:bodyPr/>
                    <a:lstStyle/>
                    <a:p>
                      <a:r>
                        <a:rPr lang="en-US" sz="700"/>
                        <a:t> </a:t>
                      </a:r>
                    </a:p>
                  </a:txBody>
                  <a:tcPr marL="34030" marR="34030" marT="17015" marB="17015" anchor="ctr">
                    <a:lnL>
                      <a:noFill/>
                    </a:lnL>
                    <a:lnR>
                      <a:noFill/>
                    </a:lnR>
                    <a:lnT>
                      <a:noFill/>
                    </a:lnT>
                    <a:lnB>
                      <a:noFill/>
                    </a:lnB>
                  </a:tcPr>
                </a:tc>
                <a:tc>
                  <a:txBody>
                    <a:bodyPr/>
                    <a:lstStyle/>
                    <a:p>
                      <a:r>
                        <a:rPr lang="en-US" sz="700"/>
                        <a:t>Sugars 23.47g </a:t>
                      </a:r>
                    </a:p>
                  </a:txBody>
                  <a:tcPr marL="34030" marR="34030" marT="17015" marB="17015" anchor="ctr">
                    <a:lnL>
                      <a:noFill/>
                    </a:lnL>
                    <a:lnR>
                      <a:noFill/>
                    </a:lnR>
                    <a:lnT>
                      <a:noFill/>
                    </a:lnT>
                    <a:lnB>
                      <a:noFill/>
                    </a:lnB>
                  </a:tcPr>
                </a:tc>
                <a:tc>
                  <a:txBody>
                    <a:bodyPr/>
                    <a:lstStyle/>
                    <a:p>
                      <a:r>
                        <a:rPr lang="en-US" sz="700"/>
                        <a:t> </a:t>
                      </a:r>
                    </a:p>
                  </a:txBody>
                  <a:tcPr marL="34030" marR="34030" marT="17015" marB="17015" anchor="ctr">
                    <a:lnL>
                      <a:noFill/>
                    </a:lnL>
                    <a:lnR>
                      <a:noFill/>
                    </a:lnR>
                    <a:lnT>
                      <a:noFill/>
                    </a:lnT>
                    <a:lnB>
                      <a:noFill/>
                    </a:lnB>
                  </a:tcPr>
                </a:tc>
              </a:tr>
              <a:tr h="136119">
                <a:tc gridSpan="2">
                  <a:txBody>
                    <a:bodyPr/>
                    <a:lstStyle/>
                    <a:p>
                      <a:r>
                        <a:rPr lang="en-US" sz="700" b="1"/>
                        <a:t>Protein</a:t>
                      </a:r>
                      <a:r>
                        <a:rPr lang="en-US" sz="700"/>
                        <a:t> 0.14g </a:t>
                      </a:r>
                    </a:p>
                  </a:txBody>
                  <a:tcPr marL="34030" marR="34030" marT="17015" marB="17015" anchor="ctr">
                    <a:lnL>
                      <a:noFill/>
                    </a:lnL>
                    <a:lnR>
                      <a:noFill/>
                    </a:lnR>
                    <a:lnT>
                      <a:noFill/>
                    </a:lnT>
                    <a:lnB>
                      <a:noFill/>
                    </a:lnB>
                  </a:tcPr>
                </a:tc>
                <a:tc hMerge="1">
                  <a:txBody>
                    <a:bodyPr/>
                    <a:lstStyle/>
                    <a:p>
                      <a:endParaRPr lang="en-US"/>
                    </a:p>
                  </a:txBody>
                  <a:tcPr/>
                </a:tc>
                <a:tc>
                  <a:txBody>
                    <a:bodyPr/>
                    <a:lstStyle/>
                    <a:p>
                      <a:r>
                        <a:rPr lang="en-US" sz="700"/>
                        <a:t> </a:t>
                      </a:r>
                    </a:p>
                  </a:txBody>
                  <a:tcPr marL="34030" marR="34030" marT="17015" marB="17015" anchor="ctr">
                    <a:lnL>
                      <a:noFill/>
                    </a:lnL>
                    <a:lnR>
                      <a:noFill/>
                    </a:lnR>
                    <a:lnT>
                      <a:noFill/>
                    </a:lnT>
                    <a:lnB>
                      <a:noFill/>
                    </a:lnB>
                  </a:tcPr>
                </a:tc>
              </a:tr>
              <a:tr h="136119">
                <a:tc gridSpan="3">
                  <a:txBody>
                    <a:bodyPr/>
                    <a:lstStyle/>
                    <a:p>
                      <a:r>
                        <a:rPr lang="en-US" sz="700"/>
                        <a:t> </a:t>
                      </a:r>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gridSpan="3">
                  <a:txBody>
                    <a:bodyPr/>
                    <a:lstStyle/>
                    <a:p>
                      <a:endParaRPr lang="en-US" sz="700"/>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a:txBody>
                    <a:bodyPr/>
                    <a:lstStyle/>
                    <a:p>
                      <a:r>
                        <a:rPr lang="en-US" sz="700"/>
                        <a:t>Vitamin A 1%</a:t>
                      </a:r>
                    </a:p>
                  </a:txBody>
                  <a:tcPr marL="34030" marR="34030" marT="17015" marB="17015" anchor="ctr">
                    <a:lnL>
                      <a:noFill/>
                    </a:lnL>
                    <a:lnR>
                      <a:noFill/>
                    </a:lnR>
                    <a:lnT>
                      <a:noFill/>
                    </a:lnT>
                    <a:lnB>
                      <a:noFill/>
                    </a:lnB>
                  </a:tcPr>
                </a:tc>
                <a:tc>
                  <a:txBody>
                    <a:bodyPr/>
                    <a:lstStyle/>
                    <a:p>
                      <a:pPr algn="ctr"/>
                      <a:endParaRPr lang="en-US" sz="700"/>
                    </a:p>
                  </a:txBody>
                  <a:tcPr marL="34030" marR="34030" marT="17015" marB="17015" anchor="ctr">
                    <a:lnL>
                      <a:noFill/>
                    </a:lnL>
                    <a:lnR>
                      <a:noFill/>
                    </a:lnR>
                    <a:lnT>
                      <a:noFill/>
                    </a:lnT>
                    <a:lnB>
                      <a:noFill/>
                    </a:lnB>
                  </a:tcPr>
                </a:tc>
                <a:tc>
                  <a:txBody>
                    <a:bodyPr/>
                    <a:lstStyle/>
                    <a:p>
                      <a:r>
                        <a:rPr lang="en-US" sz="700"/>
                        <a:t>Vitamin C 9%</a:t>
                      </a:r>
                    </a:p>
                  </a:txBody>
                  <a:tcPr marL="34030" marR="34030" marT="17015" marB="17015" anchor="ctr">
                    <a:lnL>
                      <a:noFill/>
                    </a:lnL>
                    <a:lnR>
                      <a:noFill/>
                    </a:lnR>
                    <a:lnT>
                      <a:noFill/>
                    </a:lnT>
                    <a:lnB>
                      <a:noFill/>
                    </a:lnB>
                  </a:tcPr>
                </a:tc>
              </a:tr>
              <a:tr h="136119">
                <a:tc gridSpan="3">
                  <a:txBody>
                    <a:bodyPr/>
                    <a:lstStyle/>
                    <a:p>
                      <a:endParaRPr lang="en-US" sz="700"/>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36119">
                <a:tc>
                  <a:txBody>
                    <a:bodyPr/>
                    <a:lstStyle/>
                    <a:p>
                      <a:r>
                        <a:rPr lang="en-US" sz="700"/>
                        <a:t>Calcium 2%</a:t>
                      </a:r>
                    </a:p>
                  </a:txBody>
                  <a:tcPr marL="34030" marR="34030" marT="17015" marB="17015" anchor="ctr">
                    <a:lnL>
                      <a:noFill/>
                    </a:lnL>
                    <a:lnR>
                      <a:noFill/>
                    </a:lnR>
                    <a:lnT>
                      <a:noFill/>
                    </a:lnT>
                    <a:lnB>
                      <a:noFill/>
                    </a:lnB>
                  </a:tcPr>
                </a:tc>
                <a:tc>
                  <a:txBody>
                    <a:bodyPr/>
                    <a:lstStyle/>
                    <a:p>
                      <a:pPr algn="ctr"/>
                      <a:endParaRPr lang="en-US" sz="700"/>
                    </a:p>
                  </a:txBody>
                  <a:tcPr marL="34030" marR="34030" marT="17015" marB="17015" anchor="ctr">
                    <a:lnL>
                      <a:noFill/>
                    </a:lnL>
                    <a:lnR>
                      <a:noFill/>
                    </a:lnR>
                    <a:lnT>
                      <a:noFill/>
                    </a:lnT>
                    <a:lnB>
                      <a:noFill/>
                    </a:lnB>
                  </a:tcPr>
                </a:tc>
                <a:tc>
                  <a:txBody>
                    <a:bodyPr/>
                    <a:lstStyle/>
                    <a:p>
                      <a:r>
                        <a:rPr lang="en-US" sz="700"/>
                        <a:t>Iron 1%</a:t>
                      </a:r>
                    </a:p>
                  </a:txBody>
                  <a:tcPr marL="34030" marR="34030" marT="17015" marB="17015" anchor="ctr">
                    <a:lnL>
                      <a:noFill/>
                    </a:lnL>
                    <a:lnR>
                      <a:noFill/>
                    </a:lnR>
                    <a:lnT>
                      <a:noFill/>
                    </a:lnT>
                    <a:lnB>
                      <a:noFill/>
                    </a:lnB>
                  </a:tcPr>
                </a:tc>
              </a:tr>
              <a:tr h="136119">
                <a:tc gridSpan="3">
                  <a:txBody>
                    <a:bodyPr/>
                    <a:lstStyle/>
                    <a:p>
                      <a:endParaRPr lang="en-US" sz="700"/>
                    </a:p>
                  </a:txBody>
                  <a:tcPr marL="34030" marR="34030" marT="17015" marB="17015" anchor="ctr">
                    <a:lnL>
                      <a:noFill/>
                    </a:lnL>
                    <a:lnR>
                      <a:noFill/>
                    </a:lnR>
                    <a:lnT>
                      <a:noFill/>
                    </a:lnT>
                    <a:lnB>
                      <a:noFill/>
                    </a:lnB>
                  </a:tcPr>
                </a:tc>
                <a:tc hMerge="1">
                  <a:txBody>
                    <a:bodyPr/>
                    <a:lstStyle/>
                    <a:p>
                      <a:endParaRPr lang="en-US"/>
                    </a:p>
                  </a:txBody>
                  <a:tcPr/>
                </a:tc>
                <a:tc hMerge="1">
                  <a:txBody>
                    <a:bodyPr/>
                    <a:lstStyle/>
                    <a:p>
                      <a:endParaRPr lang="en-US"/>
                    </a:p>
                  </a:txBody>
                  <a:tcPr/>
                </a:tc>
              </a:tr>
              <a:tr h="1054924">
                <a:tc>
                  <a:txBody>
                    <a:bodyPr/>
                    <a:lstStyle/>
                    <a:p>
                      <a:r>
                        <a:rPr lang="en-US" sz="700"/>
                        <a:t>*</a:t>
                      </a:r>
                    </a:p>
                  </a:txBody>
                  <a:tcPr marL="34030" marR="34030" marT="17015" marB="17015">
                    <a:lnL>
                      <a:noFill/>
                    </a:lnL>
                    <a:lnR>
                      <a:noFill/>
                    </a:lnR>
                    <a:lnT>
                      <a:noFill/>
                    </a:lnT>
                    <a:lnB>
                      <a:noFill/>
                    </a:lnB>
                  </a:tcPr>
                </a:tc>
                <a:tc>
                  <a:txBody>
                    <a:bodyPr/>
                    <a:lstStyle/>
                    <a:p>
                      <a:r>
                        <a:rPr lang="en-US" sz="700">
                          <a:effectLst/>
                        </a:rPr>
                        <a:t>Percent Daily Values are based on a 2000 calorie diet. Your daily values may be higher or lower depending on your calorie needs. </a:t>
                      </a:r>
                      <a:br>
                        <a:rPr lang="en-US" sz="700">
                          <a:effectLst/>
                        </a:rPr>
                      </a:br>
                      <a:r>
                        <a:rPr lang="en-US" sz="700">
                          <a:effectLst/>
                        </a:rPr>
                        <a:t/>
                      </a:r>
                      <a:br>
                        <a:rPr lang="en-US" sz="700">
                          <a:effectLst/>
                        </a:rPr>
                      </a:br>
                      <a:r>
                        <a:rPr lang="en-US" sz="700">
                          <a:effectLst/>
                        </a:rPr>
                        <a:t>Nutrition Values are based on USDA Nutrient Database SR18 </a:t>
                      </a:r>
                      <a:endParaRPr lang="en-US" sz="700"/>
                    </a:p>
                  </a:txBody>
                  <a:tcPr marL="34030" marR="34030" marT="17015" marB="17015">
                    <a:lnL>
                      <a:noFill/>
                    </a:lnL>
                    <a:lnR>
                      <a:noFill/>
                    </a:lnR>
                    <a:lnT>
                      <a:noFill/>
                    </a:lnT>
                    <a:lnB>
                      <a:noFill/>
                    </a:lnB>
                  </a:tcPr>
                </a:tc>
                <a:tc>
                  <a:txBody>
                    <a:bodyPr/>
                    <a:lstStyle/>
                    <a:p>
                      <a:endParaRPr lang="en-US" sz="700" dirty="0"/>
                    </a:p>
                  </a:txBody>
                  <a:tcPr marL="34030" marR="34030" marT="17015" marB="17015">
                    <a:lnL>
                      <a:noFill/>
                    </a:lnL>
                    <a:lnT>
                      <a:noFill/>
                    </a:lnT>
                  </a:tcPr>
                </a:tc>
              </a:tr>
            </a:tbl>
          </a:graphicData>
        </a:graphic>
      </p:graphicFrame>
      <p:pic>
        <p:nvPicPr>
          <p:cNvPr id="14337" name="Picture 1" descr="https://d1nept1345ks2.cloudfront.net/static/images/icons/myfs_darkc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1463675"/>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d1nept1345ks2.cloudfront.net/static/images/icons/myfs_darkc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1463675"/>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1491" y="1492250"/>
            <a:ext cx="3657600" cy="1384995"/>
          </a:xfrm>
          <a:prstGeom prst="rect">
            <a:avLst/>
          </a:prstGeom>
          <a:noFill/>
        </p:spPr>
        <p:txBody>
          <a:bodyPr wrap="square" rtlCol="0">
            <a:spAutoFit/>
          </a:bodyPr>
          <a:lstStyle/>
          <a:p>
            <a:r>
              <a:rPr lang="en-US" sz="2800" dirty="0" smtClean="0"/>
              <a:t>217 calories</a:t>
            </a:r>
          </a:p>
          <a:p>
            <a:endParaRPr lang="en-US" sz="2800" dirty="0"/>
          </a:p>
          <a:p>
            <a:r>
              <a:rPr lang="en-US" sz="2800" dirty="0" smtClean="0"/>
              <a:t>22.47 grams  of sugar</a:t>
            </a:r>
            <a:endParaRPr lang="en-US" sz="2800" dirty="0"/>
          </a:p>
        </p:txBody>
      </p:sp>
    </p:spTree>
    <p:extLst>
      <p:ext uri="{BB962C8B-B14F-4D97-AF65-F5344CB8AC3E}">
        <p14:creationId xmlns:p14="http://schemas.microsoft.com/office/powerpoint/2010/main" val="68779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Mojito with agave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8212578"/>
              </p:ext>
            </p:extLst>
          </p:nvPr>
        </p:nvGraphicFramePr>
        <p:xfrm>
          <a:off x="914400" y="1447800"/>
          <a:ext cx="3879250" cy="4525964"/>
        </p:xfrm>
        <a:graphic>
          <a:graphicData uri="http://schemas.openxmlformats.org/drawingml/2006/table">
            <a:tbl>
              <a:tblPr/>
              <a:tblGrid>
                <a:gridCol w="2194595"/>
                <a:gridCol w="1463063"/>
                <a:gridCol w="110796"/>
                <a:gridCol w="110796"/>
              </a:tblGrid>
              <a:tr h="170791">
                <a:tc>
                  <a:txBody>
                    <a:bodyPr/>
                    <a:lstStyle/>
                    <a:p>
                      <a:endParaRPr lang="en-US" sz="800"/>
                    </a:p>
                  </a:txBody>
                  <a:tcPr marL="0" marR="0" marT="0" marB="0">
                    <a:lnL>
                      <a:noFill/>
                    </a:lnL>
                    <a:lnR>
                      <a:noFill/>
                    </a:lnR>
                    <a:lnT>
                      <a:noFill/>
                    </a:lnT>
                    <a:lnB>
                      <a:noFill/>
                    </a:lnB>
                  </a:tcPr>
                </a:tc>
                <a:tc>
                  <a:txBody>
                    <a:bodyPr/>
                    <a:lstStyle/>
                    <a:p>
                      <a:endParaRPr lang="en-US" sz="800"/>
                    </a:p>
                  </a:txBody>
                  <a:tcPr marL="0" marR="0" marT="0" marB="0">
                    <a:lnL>
                      <a:noFill/>
                    </a:lnL>
                    <a:lnR>
                      <a:noFill/>
                    </a:lnR>
                    <a:lnT>
                      <a:noFill/>
                    </a:lnT>
                    <a:lnB>
                      <a:noFill/>
                    </a:lnB>
                  </a:tcPr>
                </a:tc>
                <a:tc>
                  <a:txBody>
                    <a:bodyPr/>
                    <a:lstStyle/>
                    <a:p>
                      <a:endParaRPr lang="en-US" sz="800"/>
                    </a:p>
                  </a:txBody>
                  <a:tcPr marL="42698" marR="42698" marT="21349" marB="21349">
                    <a:lnL>
                      <a:noFill/>
                    </a:lnL>
                  </a:tcPr>
                </a:tc>
                <a:tc>
                  <a:txBody>
                    <a:bodyPr/>
                    <a:lstStyle/>
                    <a:p>
                      <a:endParaRPr lang="en-US" sz="800"/>
                    </a:p>
                  </a:txBody>
                  <a:tcPr marL="42698" marR="42698" marT="21349" marB="21349"/>
                </a:tc>
              </a:tr>
              <a:tr h="128093">
                <a:tc>
                  <a:txBody>
                    <a:bodyPr/>
                    <a:lstStyle/>
                    <a:p>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B>
                      <a:noFill/>
                    </a:lnB>
                  </a:tcPr>
                </a:tc>
                <a:tc>
                  <a:txBody>
                    <a:bodyPr/>
                    <a:lstStyle/>
                    <a:p>
                      <a:r>
                        <a:rPr lang="en-US" sz="800"/>
                        <a:t> </a:t>
                      </a:r>
                    </a:p>
                  </a:txBody>
                  <a:tcPr marL="0" marR="0" marT="0" marB="0">
                    <a:lnL>
                      <a:noFill/>
                    </a:lnL>
                    <a:lnR>
                      <a:noFill/>
                    </a:lnR>
                    <a:lnB>
                      <a:noFill/>
                    </a:lnB>
                  </a:tcPr>
                </a:tc>
              </a:tr>
              <a:tr h="128093">
                <a:tc>
                  <a:txBody>
                    <a:bodyPr/>
                    <a:lstStyle/>
                    <a:p>
                      <a:r>
                        <a:rPr lang="en-US" sz="800"/>
                        <a:t>Amount Per Serving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640466">
                <a:tc>
                  <a:txBody>
                    <a:bodyPr/>
                    <a:lstStyle/>
                    <a:p>
                      <a:r>
                        <a:rPr lang="en-US" sz="800"/>
                        <a:t>Calories</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160.17</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384280">
                <a:tc>
                  <a:txBody>
                    <a:bodyPr/>
                    <a:lstStyle/>
                    <a:p>
                      <a:r>
                        <a:rPr lang="en-US" sz="800"/>
                        <a:t>Calories From Fat (0%)</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0.09</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640466">
                <a:tc>
                  <a:txBody>
                    <a:bodyPr/>
                    <a:lstStyle/>
                    <a:p>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gridSpan="2">
                  <a:txBody>
                    <a:bodyPr/>
                    <a:lstStyle/>
                    <a:p>
                      <a:pPr algn="r"/>
                      <a:r>
                        <a:rPr lang="en-US" sz="800"/>
                        <a:t>% Daily Value</a:t>
                      </a:r>
                    </a:p>
                  </a:txBody>
                  <a:tcPr marL="0" marR="0" marT="0" marB="0">
                    <a:lnL>
                      <a:noFill/>
                    </a:lnL>
                    <a:lnR>
                      <a:noFill/>
                    </a:lnR>
                    <a:lnT>
                      <a:noFill/>
                    </a:lnT>
                    <a:lnB>
                      <a:noFill/>
                    </a:lnB>
                  </a:tcPr>
                </a:tc>
                <a:tc hMerge="1">
                  <a:txBody>
                    <a:bodyPr/>
                    <a:lstStyle/>
                    <a:p>
                      <a:endParaRPr lang="en-US"/>
                    </a:p>
                  </a:txBody>
                  <a:tcPr/>
                </a:tc>
              </a:tr>
              <a:tr h="256187">
                <a:tc>
                  <a:txBody>
                    <a:bodyPr/>
                    <a:lstStyle/>
                    <a:p>
                      <a:r>
                        <a:rPr lang="en-US" sz="800"/>
                        <a:t>Total Fat 0.01g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0%</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Saturated Fat 0.00g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0%</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Cholesterol 0.00mg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0%</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Sodium 38.00mg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2%</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Potassium 22.37mg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1%</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Carbohydrates 17.29g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6%</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Dietary Fiber 0.06g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0%</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128093">
                <a:tc>
                  <a:txBody>
                    <a:bodyPr/>
                    <a:lstStyle/>
                    <a:p>
                      <a:r>
                        <a:rPr lang="en-US" sz="800"/>
                        <a:t>Sugar 16.26g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128093">
                <a:tc>
                  <a:txBody>
                    <a:bodyPr/>
                    <a:lstStyle/>
                    <a:p>
                      <a:r>
                        <a:rPr lang="en-US" sz="800"/>
                        <a:t>Sugar Alcohols 0.00g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128093">
                <a:tc>
                  <a:txBody>
                    <a:bodyPr/>
                    <a:lstStyle/>
                    <a:p>
                      <a:r>
                        <a:rPr lang="en-US" sz="800"/>
                        <a:t>Net Carbohydrates 17.23g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 </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r>
              <a:tr h="256187">
                <a:tc>
                  <a:txBody>
                    <a:bodyPr/>
                    <a:lstStyle/>
                    <a:p>
                      <a:r>
                        <a:rPr lang="en-US" sz="800"/>
                        <a:t>Protein 0.06g</a:t>
                      </a:r>
                    </a:p>
                  </a:txBody>
                  <a:tcPr marL="0" marR="0" marT="0" marB="0">
                    <a:lnL>
                      <a:noFill/>
                    </a:lnL>
                    <a:lnR>
                      <a:noFill/>
                    </a:lnR>
                    <a:lnT>
                      <a:noFill/>
                    </a:lnT>
                    <a:lnB>
                      <a:noFill/>
                    </a:lnB>
                  </a:tcPr>
                </a:tc>
                <a:tc>
                  <a:txBody>
                    <a:bodyPr/>
                    <a:lstStyle/>
                    <a:p>
                      <a:r>
                        <a:rPr lang="en-US" sz="800"/>
                        <a:t> </a:t>
                      </a:r>
                    </a:p>
                  </a:txBody>
                  <a:tcPr marL="0" marR="0" marT="0" marB="0">
                    <a:lnL>
                      <a:noFill/>
                    </a:lnL>
                    <a:lnR>
                      <a:noFill/>
                    </a:lnR>
                    <a:lnT>
                      <a:noFill/>
                    </a:lnT>
                    <a:lnB>
                      <a:noFill/>
                    </a:lnB>
                  </a:tcPr>
                </a:tc>
                <a:tc>
                  <a:txBody>
                    <a:bodyPr/>
                    <a:lstStyle/>
                    <a:p>
                      <a:pPr algn="r"/>
                      <a:r>
                        <a:rPr lang="en-US" sz="800"/>
                        <a:t>0%</a:t>
                      </a:r>
                    </a:p>
                  </a:txBody>
                  <a:tcPr marL="0" marR="0" marT="0" marB="0">
                    <a:lnL>
                      <a:noFill/>
                    </a:lnL>
                    <a:lnR>
                      <a:noFill/>
                    </a:lnR>
                    <a:lnT>
                      <a:noFill/>
                    </a:lnT>
                    <a:lnB>
                      <a:noFill/>
                    </a:lnB>
                  </a:tcPr>
                </a:tc>
                <a:tc>
                  <a:txBody>
                    <a:bodyPr/>
                    <a:lstStyle/>
                    <a:p>
                      <a:r>
                        <a:rPr lang="en-US" sz="800" dirty="0"/>
                        <a:t> </a:t>
                      </a:r>
                    </a:p>
                  </a:txBody>
                  <a:tcPr marL="0" marR="0" marT="0" marB="0">
                    <a:lnL>
                      <a:noFill/>
                    </a:lnL>
                    <a:lnR>
                      <a:noFill/>
                    </a:lnR>
                    <a:lnT>
                      <a:noFill/>
                    </a:lnT>
                    <a:lnB>
                      <a:noFill/>
                    </a:lnB>
                  </a:tcPr>
                </a:tc>
              </a:tr>
            </a:tbl>
          </a:graphicData>
        </a:graphic>
      </p:graphicFrame>
      <p:sp>
        <p:nvSpPr>
          <p:cNvPr id="5" name="Rectangle 1"/>
          <p:cNvSpPr>
            <a:spLocks noChangeArrowheads="1"/>
          </p:cNvSpPr>
          <p:nvPr/>
        </p:nvSpPr>
        <p:spPr bwMode="auto">
          <a:xfrm>
            <a:off x="2632075"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5334000" y="1447800"/>
            <a:ext cx="3505200" cy="3108543"/>
          </a:xfrm>
          <a:prstGeom prst="rect">
            <a:avLst/>
          </a:prstGeom>
          <a:noFill/>
        </p:spPr>
        <p:txBody>
          <a:bodyPr wrap="square" rtlCol="0">
            <a:spAutoFit/>
          </a:bodyPr>
          <a:lstStyle/>
          <a:p>
            <a:r>
              <a:rPr lang="en-US" sz="2800" dirty="0" smtClean="0"/>
              <a:t>160 calories</a:t>
            </a:r>
          </a:p>
          <a:p>
            <a:endParaRPr lang="en-US" sz="2800" dirty="0" smtClean="0"/>
          </a:p>
          <a:p>
            <a:r>
              <a:rPr lang="en-US" sz="2800" dirty="0" smtClean="0"/>
              <a:t>16.26 grams of sugar</a:t>
            </a:r>
          </a:p>
          <a:p>
            <a:endParaRPr lang="en-US" sz="2800" dirty="0"/>
          </a:p>
          <a:p>
            <a:r>
              <a:rPr lang="en-US" sz="2800" dirty="0" smtClean="0"/>
              <a:t>(If you use Stevia instead it will be under 100 calories)</a:t>
            </a:r>
            <a:endParaRPr lang="en-US" sz="2800" dirty="0"/>
          </a:p>
        </p:txBody>
      </p:sp>
    </p:spTree>
    <p:extLst>
      <p:ext uri="{BB962C8B-B14F-4D97-AF65-F5344CB8AC3E}">
        <p14:creationId xmlns:p14="http://schemas.microsoft.com/office/powerpoint/2010/main" val="260936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smtClean="0"/>
              <a:t>Mojito</a:t>
            </a:r>
          </a:p>
          <a:p>
            <a:pPr marL="0" indent="0">
              <a:buNone/>
            </a:pPr>
            <a:r>
              <a:rPr lang="en-US" dirty="0" smtClean="0"/>
              <a:t>Mint</a:t>
            </a:r>
          </a:p>
          <a:p>
            <a:pPr marL="0" indent="0">
              <a:buNone/>
            </a:pPr>
            <a:r>
              <a:rPr lang="en-US" dirty="0" smtClean="0"/>
              <a:t>Limes</a:t>
            </a:r>
          </a:p>
          <a:p>
            <a:pPr marL="0" indent="0">
              <a:buNone/>
            </a:pPr>
            <a:r>
              <a:rPr lang="en-US" dirty="0" smtClean="0"/>
              <a:t>White rum</a:t>
            </a:r>
          </a:p>
          <a:p>
            <a:pPr marL="0" indent="0">
              <a:buNone/>
            </a:pPr>
            <a:r>
              <a:rPr lang="en-US" dirty="0" smtClean="0"/>
              <a:t>Stevia or agave nectar</a:t>
            </a:r>
          </a:p>
          <a:p>
            <a:pPr marL="0" indent="0">
              <a:buNone/>
            </a:pPr>
            <a:r>
              <a:rPr lang="en-US" dirty="0" smtClean="0"/>
              <a:t>Soda water</a:t>
            </a:r>
          </a:p>
          <a:p>
            <a:pPr marL="0" indent="0">
              <a:buNone/>
            </a:pPr>
            <a:endParaRPr lang="en-US" dirty="0" smtClean="0"/>
          </a:p>
          <a:p>
            <a:pPr marL="0" indent="0">
              <a:buNone/>
            </a:pPr>
            <a:r>
              <a:rPr lang="en-US" dirty="0" smtClean="0"/>
              <a:t>Muddle mint with some ice and lime juice in a bullet.  Add Stevia or Agave nectar to taste.  Add 1 shot of rum.  Blend.</a:t>
            </a:r>
          </a:p>
          <a:p>
            <a:pPr marL="0" indent="0">
              <a:buNone/>
            </a:pPr>
            <a:endParaRPr lang="en-US" dirty="0"/>
          </a:p>
          <a:p>
            <a:pPr marL="0" indent="0">
              <a:buNone/>
            </a:pPr>
            <a:r>
              <a:rPr lang="en-US" dirty="0" smtClean="0"/>
              <a:t>Pour over ice.  Add soda water.  Squeeze limes on top and add limes.  Garnish with mint.</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14400"/>
            <a:ext cx="15716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230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10330</TotalTime>
  <Words>2274</Words>
  <Application>Microsoft Office PowerPoint</Application>
  <PresentationFormat>On-screen Show (4:3)</PresentationFormat>
  <Paragraphs>338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Healthier Cocktails and Treats  for the Holidays</vt:lpstr>
      <vt:lpstr>My philosophy</vt:lpstr>
      <vt:lpstr>PowerPoint Presentation</vt:lpstr>
      <vt:lpstr>The good, the bad, the ugly</vt:lpstr>
      <vt:lpstr>Make better choices</vt:lpstr>
      <vt:lpstr>PowerPoint Presentation</vt:lpstr>
      <vt:lpstr>A “regular” Mojito</vt:lpstr>
      <vt:lpstr>Mojito with agave</vt:lpstr>
      <vt:lpstr>Recipes</vt:lpstr>
      <vt:lpstr>A “regular” margarita</vt:lpstr>
      <vt:lpstr>Agave and orange juice margarita</vt:lpstr>
      <vt:lpstr>PowerPoint Presentation</vt:lpstr>
      <vt:lpstr>Stevia is a great, low calorie option</vt:lpstr>
      <vt:lpstr>better choices</vt:lpstr>
      <vt:lpstr>Merlot</vt:lpstr>
      <vt:lpstr>Brut</vt:lpstr>
      <vt:lpstr>Bloody Mary</vt:lpstr>
      <vt:lpstr>Vodka Soda w. Lime</vt:lpstr>
      <vt:lpstr>Fruit Mousse </vt:lpstr>
      <vt:lpstr>Avocado chocolate mousse</vt:lpstr>
      <vt:lpstr>After the holidays</vt:lpstr>
      <vt:lpstr>Healthy ways to detox your body</vt:lpstr>
      <vt:lpstr>How do you start a detox? </vt:lpstr>
      <vt:lpstr>Toxic stress</vt:lpstr>
      <vt:lpstr> Top 10 ways to help your body detoxify </vt:lpstr>
      <vt:lpstr>PowerPoint Presentation</vt:lpstr>
      <vt:lpstr>Eat Clean</vt:lpstr>
      <vt:lpstr>Substitutions</vt:lpstr>
      <vt:lpstr>Reasons for disease</vt:lpstr>
      <vt:lpstr>What can you control?</vt:lpstr>
      <vt:lpstr>Eat Better </vt:lpstr>
      <vt:lpstr>Get moving</vt:lpstr>
      <vt:lpstr>Control Cholesterol</vt:lpstr>
      <vt:lpstr>Plaque is made up of cholesterol, fat, calcium, and other substances found in the blood.</vt:lpstr>
      <vt:lpstr>Fat Vs Muscle</vt:lpstr>
      <vt:lpstr>Reduce Blood Sugar </vt:lpstr>
      <vt:lpstr> American Heart Association Guidelines </vt:lpstr>
      <vt:lpstr>Control your portion size </vt:lpstr>
      <vt:lpstr>Portions</vt:lpstr>
      <vt:lpstr>Portions</vt:lpstr>
      <vt:lpstr>Portions</vt:lpstr>
      <vt:lpstr>Eat more vegetables and fruits </vt:lpstr>
      <vt:lpstr>Vegetables &amp; Fruit</vt:lpstr>
      <vt:lpstr>Fruits and vegetables to choose  </vt:lpstr>
      <vt:lpstr>http://choosemyplate.gov/</vt:lpstr>
      <vt:lpstr>Good fiber</vt:lpstr>
      <vt:lpstr>Meal planning and recipes</vt:lpstr>
      <vt:lpstr>www.lizjones.org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Heart Health</dc:title>
  <dc:creator>Elizabeth Jones</dc:creator>
  <cp:lastModifiedBy>Elizabeth Jones</cp:lastModifiedBy>
  <cp:revision>98</cp:revision>
  <dcterms:created xsi:type="dcterms:W3CDTF">2014-02-07T19:19:41Z</dcterms:created>
  <dcterms:modified xsi:type="dcterms:W3CDTF">2015-03-12T00:49:30Z</dcterms:modified>
</cp:coreProperties>
</file>